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Open Sauce" pitchFamily="2" charset="77"/>
      <p:regular r:id="rId14"/>
    </p:embeddedFont>
    <p:embeddedFont>
      <p:font typeface="Open Sauce Bold" pitchFamily="2" charset="77"/>
      <p:regular r:id="rId15"/>
      <p:bold r:id="rId16"/>
    </p:embeddedFont>
    <p:embeddedFont>
      <p:font typeface="Open Sauce Heavy" pitchFamily="2" charset="77"/>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35" autoAdjust="0"/>
  </p:normalViewPr>
  <p:slideViewPr>
    <p:cSldViewPr>
      <p:cViewPr varScale="1">
        <p:scale>
          <a:sx n="73" d="100"/>
          <a:sy n="73" d="100"/>
        </p:scale>
        <p:origin x="6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7.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4.sv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33" Type="http://schemas.openxmlformats.org/officeDocument/2006/relationships/image" Target="../media/image51.png"/><Relationship Id="rId2" Type="http://schemas.openxmlformats.org/officeDocument/2006/relationships/image" Target="../media/image20.jpe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svg"/><Relationship Id="rId31" Type="http://schemas.openxmlformats.org/officeDocument/2006/relationships/image" Target="../media/image49.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8"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333F48"/>
            </a:solidFill>
          </p:spPr>
          <p:txBody>
            <a:bodyPr/>
            <a:lstStyle/>
            <a:p>
              <a:endParaRPr lang="en-US"/>
            </a:p>
          </p:txBody>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9432880" y="1526000"/>
            <a:ext cx="7234999" cy="7234999"/>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7" name="Group 7"/>
          <p:cNvGrpSpPr>
            <a:grpSpLocks noChangeAspect="1"/>
          </p:cNvGrpSpPr>
          <p:nvPr/>
        </p:nvGrpSpPr>
        <p:grpSpPr>
          <a:xfrm>
            <a:off x="10106590" y="2199722"/>
            <a:ext cx="5887580" cy="588755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a:stretch>
            </a:blipFill>
          </p:spPr>
          <p:txBody>
            <a:bodyPr/>
            <a:lstStyle/>
            <a:p>
              <a:endParaRPr lang="en-US"/>
            </a:p>
          </p:txBody>
        </p:sp>
      </p:grpSp>
      <p:grpSp>
        <p:nvGrpSpPr>
          <p:cNvPr id="9" name="Group 9"/>
          <p:cNvGrpSpPr/>
          <p:nvPr/>
        </p:nvGrpSpPr>
        <p:grpSpPr>
          <a:xfrm>
            <a:off x="1057435" y="3489495"/>
            <a:ext cx="78988" cy="4133852"/>
            <a:chOff x="0" y="0"/>
            <a:chExt cx="20803" cy="1088751"/>
          </a:xfrm>
        </p:grpSpPr>
        <p:sp>
          <p:nvSpPr>
            <p:cNvPr id="10" name="Freeform 10"/>
            <p:cNvSpPr/>
            <p:nvPr/>
          </p:nvSpPr>
          <p:spPr>
            <a:xfrm>
              <a:off x="0" y="0"/>
              <a:ext cx="20803" cy="1088751"/>
            </a:xfrm>
            <a:custGeom>
              <a:avLst/>
              <a:gdLst/>
              <a:ahLst/>
              <a:cxnLst/>
              <a:rect l="l" t="t" r="r" b="b"/>
              <a:pathLst>
                <a:path w="20803" h="1088751">
                  <a:moveTo>
                    <a:pt x="0" y="0"/>
                  </a:moveTo>
                  <a:lnTo>
                    <a:pt x="20803" y="0"/>
                  </a:lnTo>
                  <a:lnTo>
                    <a:pt x="20803" y="1088751"/>
                  </a:lnTo>
                  <a:lnTo>
                    <a:pt x="0" y="1088751"/>
                  </a:lnTo>
                  <a:close/>
                </a:path>
              </a:pathLst>
            </a:custGeom>
            <a:solidFill>
              <a:srgbClr val="123D33"/>
            </a:solidFill>
            <a:ln cap="sq">
              <a:noFill/>
              <a:prstDash val="solid"/>
              <a:miter/>
            </a:ln>
          </p:spPr>
          <p:txBody>
            <a:bodyPr/>
            <a:lstStyle/>
            <a:p>
              <a:endParaRPr lang="en-US"/>
            </a:p>
          </p:txBody>
        </p:sp>
        <p:sp>
          <p:nvSpPr>
            <p:cNvPr id="11" name="TextBox 11"/>
            <p:cNvSpPr txBox="1"/>
            <p:nvPr/>
          </p:nvSpPr>
          <p:spPr>
            <a:xfrm>
              <a:off x="0" y="-19050"/>
              <a:ext cx="20803" cy="110780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Freeform 12"/>
          <p:cNvSpPr/>
          <p:nvPr/>
        </p:nvSpPr>
        <p:spPr>
          <a:xfrm>
            <a:off x="1028700" y="1028700"/>
            <a:ext cx="2185817" cy="2057400"/>
          </a:xfrm>
          <a:custGeom>
            <a:avLst/>
            <a:gdLst/>
            <a:ahLst/>
            <a:cxnLst/>
            <a:rect l="l" t="t" r="r" b="b"/>
            <a:pathLst>
              <a:path w="2185817" h="2057400">
                <a:moveTo>
                  <a:pt x="0" y="0"/>
                </a:moveTo>
                <a:lnTo>
                  <a:pt x="2185817" y="0"/>
                </a:lnTo>
                <a:lnTo>
                  <a:pt x="2185817"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1387521" y="3346620"/>
            <a:ext cx="7214594" cy="1285511"/>
          </a:xfrm>
          <a:prstGeom prst="rect">
            <a:avLst/>
          </a:prstGeom>
        </p:spPr>
        <p:txBody>
          <a:bodyPr lIns="0" tIns="0" rIns="0" bIns="0" rtlCol="0" anchor="t">
            <a:spAutoFit/>
          </a:bodyPr>
          <a:lstStyle/>
          <a:p>
            <a:pPr>
              <a:lnSpc>
                <a:spcPts val="10510"/>
              </a:lnSpc>
            </a:pPr>
            <a:r>
              <a:rPr lang="en-US" sz="7507" spc="-150">
                <a:solidFill>
                  <a:srgbClr val="191919"/>
                </a:solidFill>
                <a:latin typeface="Open Sauce Bold"/>
              </a:rPr>
              <a:t>Pedestrian</a:t>
            </a:r>
          </a:p>
        </p:txBody>
      </p:sp>
      <p:sp>
        <p:nvSpPr>
          <p:cNvPr id="14" name="TextBox 14"/>
          <p:cNvSpPr txBox="1"/>
          <p:nvPr/>
        </p:nvSpPr>
        <p:spPr>
          <a:xfrm>
            <a:off x="1387521" y="4403531"/>
            <a:ext cx="8293728" cy="2002893"/>
          </a:xfrm>
          <a:prstGeom prst="rect">
            <a:avLst/>
          </a:prstGeom>
        </p:spPr>
        <p:txBody>
          <a:bodyPr lIns="0" tIns="0" rIns="0" bIns="0" rtlCol="0" anchor="t">
            <a:spAutoFit/>
          </a:bodyPr>
          <a:lstStyle/>
          <a:p>
            <a:pPr>
              <a:lnSpc>
                <a:spcPts val="16306"/>
              </a:lnSpc>
            </a:pPr>
            <a:r>
              <a:rPr lang="en-US" sz="11647" spc="-232">
                <a:solidFill>
                  <a:srgbClr val="191919"/>
                </a:solidFill>
                <a:latin typeface="Open Sauce Heavy"/>
              </a:rPr>
              <a:t>Crashes</a:t>
            </a:r>
          </a:p>
        </p:txBody>
      </p:sp>
      <p:sp>
        <p:nvSpPr>
          <p:cNvPr id="15" name="TextBox 15"/>
          <p:cNvSpPr txBox="1"/>
          <p:nvPr/>
        </p:nvSpPr>
        <p:spPr>
          <a:xfrm>
            <a:off x="1387521" y="6550297"/>
            <a:ext cx="8293728" cy="1546425"/>
          </a:xfrm>
          <a:prstGeom prst="rect">
            <a:avLst/>
          </a:prstGeom>
        </p:spPr>
        <p:txBody>
          <a:bodyPr lIns="0" tIns="0" rIns="0" bIns="0" rtlCol="0" anchor="t">
            <a:spAutoFit/>
          </a:bodyPr>
          <a:lstStyle/>
          <a:p>
            <a:pPr>
              <a:lnSpc>
                <a:spcPts val="4195"/>
              </a:lnSpc>
            </a:pPr>
            <a:r>
              <a:rPr lang="en-US" sz="3018" spc="241">
                <a:solidFill>
                  <a:srgbClr val="191919"/>
                </a:solidFill>
                <a:latin typeface="Open Sauce"/>
              </a:rPr>
              <a:t>ANALYZING THE DATA OF PEDESTRIAN ACCIDENTS</a:t>
            </a:r>
          </a:p>
          <a:p>
            <a:pPr>
              <a:lnSpc>
                <a:spcPts val="4195"/>
              </a:lnSpc>
            </a:pPr>
            <a:endParaRPr lang="en-US" sz="3018" spc="241">
              <a:solidFill>
                <a:srgbClr val="191919"/>
              </a:solidFill>
              <a:latin typeface="Open Sau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en-US"/>
          </a:p>
        </p:txBody>
      </p:sp>
      <p:grpSp>
        <p:nvGrpSpPr>
          <p:cNvPr id="3" name="Group 3"/>
          <p:cNvGrpSpPr/>
          <p:nvPr/>
        </p:nvGrpSpPr>
        <p:grpSpPr>
          <a:xfrm>
            <a:off x="-637978" y="1028700"/>
            <a:ext cx="21148063" cy="8229600"/>
            <a:chOff x="0" y="0"/>
            <a:chExt cx="5126920" cy="1995100"/>
          </a:xfrm>
        </p:grpSpPr>
        <p:sp>
          <p:nvSpPr>
            <p:cNvPr id="4" name="Freeform 4"/>
            <p:cNvSpPr/>
            <p:nvPr/>
          </p:nvSpPr>
          <p:spPr>
            <a:xfrm>
              <a:off x="0" y="0"/>
              <a:ext cx="5126920" cy="1995100"/>
            </a:xfrm>
            <a:custGeom>
              <a:avLst/>
              <a:gdLst/>
              <a:ahLst/>
              <a:cxnLst/>
              <a:rect l="l" t="t" r="r" b="b"/>
              <a:pathLst>
                <a:path w="5126920" h="1995100">
                  <a:moveTo>
                    <a:pt x="15742" y="0"/>
                  </a:moveTo>
                  <a:lnTo>
                    <a:pt x="5111178" y="0"/>
                  </a:lnTo>
                  <a:cubicBezTo>
                    <a:pt x="5115353" y="0"/>
                    <a:pt x="5119357" y="1658"/>
                    <a:pt x="5122309" y="4611"/>
                  </a:cubicBezTo>
                  <a:cubicBezTo>
                    <a:pt x="5125262" y="7563"/>
                    <a:pt x="5126920" y="11567"/>
                    <a:pt x="5126920" y="15742"/>
                  </a:cubicBezTo>
                  <a:lnTo>
                    <a:pt x="5126920" y="1979359"/>
                  </a:lnTo>
                  <a:cubicBezTo>
                    <a:pt x="5126920" y="1983534"/>
                    <a:pt x="5125262" y="1987537"/>
                    <a:pt x="5122309" y="1990490"/>
                  </a:cubicBezTo>
                  <a:cubicBezTo>
                    <a:pt x="5119357" y="1993442"/>
                    <a:pt x="5115353" y="1995100"/>
                    <a:pt x="5111178" y="1995100"/>
                  </a:cubicBezTo>
                  <a:lnTo>
                    <a:pt x="15742" y="1995100"/>
                  </a:lnTo>
                  <a:cubicBezTo>
                    <a:pt x="11567" y="1995100"/>
                    <a:pt x="7563" y="1993442"/>
                    <a:pt x="4611" y="1990490"/>
                  </a:cubicBezTo>
                  <a:cubicBezTo>
                    <a:pt x="1658" y="1987537"/>
                    <a:pt x="0" y="1983534"/>
                    <a:pt x="0" y="1979359"/>
                  </a:cubicBezTo>
                  <a:lnTo>
                    <a:pt x="0" y="15742"/>
                  </a:lnTo>
                  <a:cubicBezTo>
                    <a:pt x="0" y="11567"/>
                    <a:pt x="1658" y="7563"/>
                    <a:pt x="4611" y="4611"/>
                  </a:cubicBezTo>
                  <a:cubicBezTo>
                    <a:pt x="7563" y="1658"/>
                    <a:pt x="11567" y="0"/>
                    <a:pt x="15742" y="0"/>
                  </a:cubicBezTo>
                  <a:close/>
                </a:path>
              </a:pathLst>
            </a:custGeom>
            <a:solidFill>
              <a:srgbClr val="333F48"/>
            </a:solidFill>
            <a:ln cap="rnd">
              <a:noFill/>
              <a:prstDash val="solid"/>
              <a:round/>
            </a:ln>
          </p:spPr>
          <p:txBody>
            <a:bodyPr/>
            <a:lstStyle/>
            <a:p>
              <a:endParaRPr lang="en-US"/>
            </a:p>
          </p:txBody>
        </p:sp>
        <p:sp>
          <p:nvSpPr>
            <p:cNvPr id="5" name="TextBox 5"/>
            <p:cNvSpPr txBox="1"/>
            <p:nvPr/>
          </p:nvSpPr>
          <p:spPr>
            <a:xfrm>
              <a:off x="0" y="-19050"/>
              <a:ext cx="5126920" cy="20141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42404" y="1398757"/>
            <a:ext cx="17803192" cy="7489486"/>
          </a:xfrm>
          <a:custGeom>
            <a:avLst/>
            <a:gdLst/>
            <a:ahLst/>
            <a:cxnLst/>
            <a:rect l="l" t="t" r="r" b="b"/>
            <a:pathLst>
              <a:path w="17803192" h="7489486">
                <a:moveTo>
                  <a:pt x="0" y="0"/>
                </a:moveTo>
                <a:lnTo>
                  <a:pt x="17803192" y="0"/>
                </a:lnTo>
                <a:lnTo>
                  <a:pt x="17803192" y="7489486"/>
                </a:lnTo>
                <a:lnTo>
                  <a:pt x="0" y="748948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993382" y="2130507"/>
            <a:ext cx="15265918" cy="2923959"/>
            <a:chOff x="0" y="0"/>
            <a:chExt cx="8576301" cy="1642663"/>
          </a:xfrm>
        </p:grpSpPr>
        <p:sp>
          <p:nvSpPr>
            <p:cNvPr id="3" name="Freeform 3"/>
            <p:cNvSpPr/>
            <p:nvPr/>
          </p:nvSpPr>
          <p:spPr>
            <a:xfrm>
              <a:off x="0" y="0"/>
              <a:ext cx="8576301" cy="1642663"/>
            </a:xfrm>
            <a:custGeom>
              <a:avLst/>
              <a:gdLst/>
              <a:ahLst/>
              <a:cxnLst/>
              <a:rect l="l" t="t" r="r" b="b"/>
              <a:pathLst>
                <a:path w="8576301" h="1642663">
                  <a:moveTo>
                    <a:pt x="16228" y="0"/>
                  </a:moveTo>
                  <a:lnTo>
                    <a:pt x="8560073" y="0"/>
                  </a:lnTo>
                  <a:cubicBezTo>
                    <a:pt x="8564377" y="0"/>
                    <a:pt x="8568505" y="1710"/>
                    <a:pt x="8571548" y="4753"/>
                  </a:cubicBezTo>
                  <a:cubicBezTo>
                    <a:pt x="8574591" y="7797"/>
                    <a:pt x="8576301" y="11924"/>
                    <a:pt x="8576301" y="16228"/>
                  </a:cubicBezTo>
                  <a:lnTo>
                    <a:pt x="8576301" y="1626434"/>
                  </a:lnTo>
                  <a:cubicBezTo>
                    <a:pt x="8576301" y="1630739"/>
                    <a:pt x="8574591" y="1634866"/>
                    <a:pt x="8571548" y="1637910"/>
                  </a:cubicBezTo>
                  <a:cubicBezTo>
                    <a:pt x="8568505" y="1640953"/>
                    <a:pt x="8564377" y="1642663"/>
                    <a:pt x="8560073" y="1642663"/>
                  </a:cubicBezTo>
                  <a:lnTo>
                    <a:pt x="16228" y="1642663"/>
                  </a:lnTo>
                  <a:cubicBezTo>
                    <a:pt x="7266" y="1642663"/>
                    <a:pt x="0" y="1635397"/>
                    <a:pt x="0" y="1626434"/>
                  </a:cubicBezTo>
                  <a:lnTo>
                    <a:pt x="0" y="16228"/>
                  </a:lnTo>
                  <a:cubicBezTo>
                    <a:pt x="0" y="11924"/>
                    <a:pt x="1710" y="7797"/>
                    <a:pt x="4753" y="4753"/>
                  </a:cubicBezTo>
                  <a:cubicBezTo>
                    <a:pt x="7797" y="1710"/>
                    <a:pt x="11924" y="0"/>
                    <a:pt x="16228" y="0"/>
                  </a:cubicBezTo>
                  <a:close/>
                </a:path>
              </a:pathLst>
            </a:custGeom>
            <a:solidFill>
              <a:srgbClr val="FFFFFF"/>
            </a:solidFill>
            <a:ln w="123825" cap="rnd">
              <a:solidFill>
                <a:srgbClr val="333F48"/>
              </a:solidFill>
              <a:prstDash val="solid"/>
              <a:round/>
            </a:ln>
          </p:spPr>
          <p:txBody>
            <a:bodyPr/>
            <a:lstStyle/>
            <a:p>
              <a:endParaRPr lang="en-US"/>
            </a:p>
          </p:txBody>
        </p:sp>
        <p:sp>
          <p:nvSpPr>
            <p:cNvPr id="4" name="TextBox 4"/>
            <p:cNvSpPr txBox="1"/>
            <p:nvPr/>
          </p:nvSpPr>
          <p:spPr>
            <a:xfrm>
              <a:off x="0" y="-38100"/>
              <a:ext cx="8576301" cy="1680763"/>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5" name="Freeform 5"/>
          <p:cNvSpPr/>
          <p:nvPr/>
        </p:nvSpPr>
        <p:spPr>
          <a:xfrm>
            <a:off x="14835594" y="3253387"/>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TextBox 6"/>
          <p:cNvSpPr txBox="1"/>
          <p:nvPr/>
        </p:nvSpPr>
        <p:spPr>
          <a:xfrm>
            <a:off x="2012432" y="147336"/>
            <a:ext cx="9619113" cy="1798987"/>
          </a:xfrm>
          <a:prstGeom prst="rect">
            <a:avLst/>
          </a:prstGeom>
        </p:spPr>
        <p:txBody>
          <a:bodyPr lIns="0" tIns="0" rIns="0" bIns="0" rtlCol="0" anchor="t">
            <a:spAutoFit/>
          </a:bodyPr>
          <a:lstStyle/>
          <a:p>
            <a:pPr>
              <a:lnSpc>
                <a:spcPts val="14768"/>
              </a:lnSpc>
            </a:pPr>
            <a:r>
              <a:rPr lang="en-US" sz="10548" spc="-210">
                <a:solidFill>
                  <a:srgbClr val="191919"/>
                </a:solidFill>
                <a:latin typeface="Open Sauce Bold"/>
              </a:rPr>
              <a:t>CONCLUSION</a:t>
            </a:r>
          </a:p>
        </p:txBody>
      </p:sp>
      <p:sp>
        <p:nvSpPr>
          <p:cNvPr id="7" name="Freeform 7"/>
          <p:cNvSpPr/>
          <p:nvPr/>
        </p:nvSpPr>
        <p:spPr>
          <a:xfrm rot="-5400000">
            <a:off x="60217" y="2920616"/>
            <a:ext cx="2607919" cy="1359378"/>
          </a:xfrm>
          <a:custGeom>
            <a:avLst/>
            <a:gdLst/>
            <a:ahLst/>
            <a:cxnLst/>
            <a:rect l="l" t="t" r="r" b="b"/>
            <a:pathLst>
              <a:path w="2607919" h="1359378">
                <a:moveTo>
                  <a:pt x="0" y="0"/>
                </a:moveTo>
                <a:lnTo>
                  <a:pt x="2607919" y="0"/>
                </a:lnTo>
                <a:lnTo>
                  <a:pt x="2607919" y="1359378"/>
                </a:lnTo>
                <a:lnTo>
                  <a:pt x="0" y="13593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2512934" y="2552409"/>
            <a:ext cx="14645055" cy="2210091"/>
          </a:xfrm>
          <a:prstGeom prst="rect">
            <a:avLst/>
          </a:prstGeom>
        </p:spPr>
        <p:txBody>
          <a:bodyPr lIns="0" tIns="0" rIns="0" bIns="0" rtlCol="0" anchor="t">
            <a:spAutoFit/>
          </a:bodyPr>
          <a:lstStyle/>
          <a:p>
            <a:pPr>
              <a:lnSpc>
                <a:spcPts val="2988"/>
              </a:lnSpc>
            </a:pPr>
            <a:r>
              <a:rPr lang="en-US" sz="1992">
                <a:solidFill>
                  <a:srgbClr val="343432"/>
                </a:solidFill>
                <a:latin typeface="Open Sauce Bold"/>
              </a:rPr>
              <a:t>IN CONCLUSION </a:t>
            </a:r>
            <a:r>
              <a:rPr lang="en-US" sz="1992">
                <a:solidFill>
                  <a:srgbClr val="343432"/>
                </a:solidFill>
                <a:latin typeface="Open Sauce"/>
              </a:rPr>
              <a:t>our project successfully leveraged data collection, processing, storage, web development, and data visualization to create a comprehensive platform for analyzing and promoting road safety. Through the integration of Flask, SQLite, Chart.js, and Leaflet, we not only organized and stored crash data efficiently but also presented it in a user-friendly manner. The bar chart and interactive map allowed users to gain insights into the frequency and spatial distribution of different crash types, offering valuable information for safety assessments and decision-making.</a:t>
            </a:r>
          </a:p>
          <a:p>
            <a:pPr marL="0" lvl="0" indent="0">
              <a:lnSpc>
                <a:spcPts val="2988"/>
              </a:lnSpc>
            </a:pPr>
            <a:endParaRPr lang="en-US" sz="1992">
              <a:solidFill>
                <a:srgbClr val="343432"/>
              </a:solidFill>
              <a:latin typeface="Open Sauce"/>
            </a:endParaRPr>
          </a:p>
        </p:txBody>
      </p:sp>
      <p:sp>
        <p:nvSpPr>
          <p:cNvPr id="9" name="TextBox 9"/>
          <p:cNvSpPr txBox="1"/>
          <p:nvPr/>
        </p:nvSpPr>
        <p:spPr>
          <a:xfrm>
            <a:off x="856735" y="3171710"/>
            <a:ext cx="1089022" cy="787981"/>
          </a:xfrm>
          <a:prstGeom prst="rect">
            <a:avLst/>
          </a:prstGeom>
        </p:spPr>
        <p:txBody>
          <a:bodyPr lIns="0" tIns="0" rIns="0" bIns="0" rtlCol="0" anchor="t">
            <a:spAutoFit/>
          </a:bodyPr>
          <a:lstStyle/>
          <a:p>
            <a:pPr marL="0" lvl="0" indent="0" algn="ctr">
              <a:lnSpc>
                <a:spcPts val="6326"/>
              </a:lnSpc>
              <a:spcBef>
                <a:spcPct val="0"/>
              </a:spcBef>
            </a:pPr>
            <a:r>
              <a:rPr lang="en-US" sz="4942">
                <a:solidFill>
                  <a:srgbClr val="000000"/>
                </a:solidFill>
                <a:latin typeface="Open Sauce Bold"/>
              </a:rPr>
              <a:t>01</a:t>
            </a:r>
          </a:p>
        </p:txBody>
      </p:sp>
      <p:sp>
        <p:nvSpPr>
          <p:cNvPr id="10" name="Freeform 10"/>
          <p:cNvSpPr/>
          <p:nvPr/>
        </p:nvSpPr>
        <p:spPr>
          <a:xfrm>
            <a:off x="299843" y="264756"/>
            <a:ext cx="1645914" cy="1549217"/>
          </a:xfrm>
          <a:custGeom>
            <a:avLst/>
            <a:gdLst/>
            <a:ahLst/>
            <a:cxnLst/>
            <a:rect l="l" t="t" r="r" b="b"/>
            <a:pathLst>
              <a:path w="1645914" h="1549217">
                <a:moveTo>
                  <a:pt x="0" y="0"/>
                </a:moveTo>
                <a:lnTo>
                  <a:pt x="1645914" y="0"/>
                </a:lnTo>
                <a:lnTo>
                  <a:pt x="1645914" y="1549216"/>
                </a:lnTo>
                <a:lnTo>
                  <a:pt x="0" y="15492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rot="-10800000">
            <a:off x="1993382" y="5406892"/>
            <a:ext cx="15265918" cy="2051425"/>
            <a:chOff x="0" y="0"/>
            <a:chExt cx="8576301" cy="1152478"/>
          </a:xfrm>
        </p:grpSpPr>
        <p:sp>
          <p:nvSpPr>
            <p:cNvPr id="12" name="Freeform 12"/>
            <p:cNvSpPr/>
            <p:nvPr/>
          </p:nvSpPr>
          <p:spPr>
            <a:xfrm>
              <a:off x="0" y="0"/>
              <a:ext cx="8576301" cy="1152478"/>
            </a:xfrm>
            <a:custGeom>
              <a:avLst/>
              <a:gdLst/>
              <a:ahLst/>
              <a:cxnLst/>
              <a:rect l="l" t="t" r="r" b="b"/>
              <a:pathLst>
                <a:path w="8576301" h="1152478">
                  <a:moveTo>
                    <a:pt x="16228" y="0"/>
                  </a:moveTo>
                  <a:lnTo>
                    <a:pt x="8560073" y="0"/>
                  </a:lnTo>
                  <a:cubicBezTo>
                    <a:pt x="8564377" y="0"/>
                    <a:pt x="8568505" y="1710"/>
                    <a:pt x="8571548" y="4753"/>
                  </a:cubicBezTo>
                  <a:cubicBezTo>
                    <a:pt x="8574591" y="7797"/>
                    <a:pt x="8576301" y="11924"/>
                    <a:pt x="8576301" y="16228"/>
                  </a:cubicBezTo>
                  <a:lnTo>
                    <a:pt x="8576301" y="1136250"/>
                  </a:lnTo>
                  <a:cubicBezTo>
                    <a:pt x="8576301" y="1145213"/>
                    <a:pt x="8569036" y="1152478"/>
                    <a:pt x="8560073" y="1152478"/>
                  </a:cubicBezTo>
                  <a:lnTo>
                    <a:pt x="16228" y="1152478"/>
                  </a:lnTo>
                  <a:cubicBezTo>
                    <a:pt x="11924" y="1152478"/>
                    <a:pt x="7797" y="1150769"/>
                    <a:pt x="4753" y="1147725"/>
                  </a:cubicBezTo>
                  <a:cubicBezTo>
                    <a:pt x="1710" y="1144682"/>
                    <a:pt x="0" y="1140554"/>
                    <a:pt x="0" y="1136250"/>
                  </a:cubicBezTo>
                  <a:lnTo>
                    <a:pt x="0" y="16228"/>
                  </a:lnTo>
                  <a:cubicBezTo>
                    <a:pt x="0" y="11924"/>
                    <a:pt x="1710" y="7797"/>
                    <a:pt x="4753" y="4753"/>
                  </a:cubicBezTo>
                  <a:cubicBezTo>
                    <a:pt x="7797" y="1710"/>
                    <a:pt x="11924" y="0"/>
                    <a:pt x="16228" y="0"/>
                  </a:cubicBezTo>
                  <a:close/>
                </a:path>
              </a:pathLst>
            </a:custGeom>
            <a:solidFill>
              <a:srgbClr val="FFFFFF"/>
            </a:solidFill>
            <a:ln w="123825" cap="rnd">
              <a:solidFill>
                <a:srgbClr val="333F48"/>
              </a:solidFill>
              <a:prstDash val="solid"/>
              <a:round/>
            </a:ln>
          </p:spPr>
          <p:txBody>
            <a:bodyPr/>
            <a:lstStyle/>
            <a:p>
              <a:endParaRPr lang="en-US"/>
            </a:p>
          </p:txBody>
        </p:sp>
        <p:sp>
          <p:nvSpPr>
            <p:cNvPr id="13" name="TextBox 13"/>
            <p:cNvSpPr txBox="1"/>
            <p:nvPr/>
          </p:nvSpPr>
          <p:spPr>
            <a:xfrm>
              <a:off x="0" y="-38100"/>
              <a:ext cx="8576301" cy="1190578"/>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4" name="Freeform 14"/>
          <p:cNvSpPr/>
          <p:nvPr/>
        </p:nvSpPr>
        <p:spPr>
          <a:xfrm rot="-5400000">
            <a:off x="701719" y="6013797"/>
            <a:ext cx="1723205" cy="898221"/>
          </a:xfrm>
          <a:custGeom>
            <a:avLst/>
            <a:gdLst/>
            <a:ahLst/>
            <a:cxnLst/>
            <a:rect l="l" t="t" r="r" b="b"/>
            <a:pathLst>
              <a:path w="1723205" h="898221">
                <a:moveTo>
                  <a:pt x="0" y="0"/>
                </a:moveTo>
                <a:lnTo>
                  <a:pt x="1723205" y="0"/>
                </a:lnTo>
                <a:lnTo>
                  <a:pt x="1723205" y="898220"/>
                </a:lnTo>
                <a:lnTo>
                  <a:pt x="0" y="898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2512934" y="5828794"/>
            <a:ext cx="14170430" cy="1467141"/>
          </a:xfrm>
          <a:prstGeom prst="rect">
            <a:avLst/>
          </a:prstGeom>
        </p:spPr>
        <p:txBody>
          <a:bodyPr lIns="0" tIns="0" rIns="0" bIns="0" rtlCol="0" anchor="t">
            <a:spAutoFit/>
          </a:bodyPr>
          <a:lstStyle/>
          <a:p>
            <a:pPr>
              <a:lnSpc>
                <a:spcPts val="2988"/>
              </a:lnSpc>
            </a:pPr>
            <a:r>
              <a:rPr lang="en-US" sz="1992">
                <a:solidFill>
                  <a:srgbClr val="343432"/>
                </a:solidFill>
                <a:latin typeface="Open Sauce Bold"/>
              </a:rPr>
              <a:t>FURTHERMORE,</a:t>
            </a:r>
            <a:r>
              <a:rPr lang="en-US" sz="1992">
                <a:solidFill>
                  <a:srgbClr val="343432"/>
                </a:solidFill>
                <a:latin typeface="Open Sauce"/>
              </a:rPr>
              <a:t> it is also highlighted the pressing issue of "Struck pedestrian (On Road)" accidents, underscoring the need for enhanced pedestrian safety measures. The visualization components served as powerful tools for raising awareness and advocating for proactive measures to reduce accidents and protect pedestrians.</a:t>
            </a:r>
          </a:p>
          <a:p>
            <a:pPr marL="0" lvl="0" indent="0">
              <a:lnSpc>
                <a:spcPts val="2988"/>
              </a:lnSpc>
            </a:pPr>
            <a:endParaRPr lang="en-US" sz="1992">
              <a:solidFill>
                <a:srgbClr val="343432"/>
              </a:solidFill>
              <a:latin typeface="Open Sauce"/>
            </a:endParaRPr>
          </a:p>
        </p:txBody>
      </p:sp>
      <p:sp>
        <p:nvSpPr>
          <p:cNvPr id="16" name="TextBox 16"/>
          <p:cNvSpPr txBox="1"/>
          <p:nvPr/>
        </p:nvSpPr>
        <p:spPr>
          <a:xfrm>
            <a:off x="1018811" y="6176565"/>
            <a:ext cx="1089022" cy="590622"/>
          </a:xfrm>
          <a:prstGeom prst="rect">
            <a:avLst/>
          </a:prstGeom>
        </p:spPr>
        <p:txBody>
          <a:bodyPr lIns="0" tIns="0" rIns="0" bIns="0" rtlCol="0" anchor="t">
            <a:spAutoFit/>
          </a:bodyPr>
          <a:lstStyle/>
          <a:p>
            <a:pPr marL="0" lvl="0" indent="0" algn="ctr">
              <a:lnSpc>
                <a:spcPts val="4790"/>
              </a:lnSpc>
              <a:spcBef>
                <a:spcPct val="0"/>
              </a:spcBef>
            </a:pPr>
            <a:r>
              <a:rPr lang="en-US" sz="3742">
                <a:solidFill>
                  <a:srgbClr val="000000"/>
                </a:solidFill>
                <a:latin typeface="Open Sauce Bold"/>
              </a:rPr>
              <a:t>02</a:t>
            </a:r>
          </a:p>
        </p:txBody>
      </p:sp>
      <p:grpSp>
        <p:nvGrpSpPr>
          <p:cNvPr id="17" name="Group 17"/>
          <p:cNvGrpSpPr/>
          <p:nvPr/>
        </p:nvGrpSpPr>
        <p:grpSpPr>
          <a:xfrm rot="-10800000">
            <a:off x="2003271" y="7772642"/>
            <a:ext cx="15265918" cy="2051425"/>
            <a:chOff x="0" y="0"/>
            <a:chExt cx="8576301" cy="1152478"/>
          </a:xfrm>
        </p:grpSpPr>
        <p:sp>
          <p:nvSpPr>
            <p:cNvPr id="18" name="Freeform 18"/>
            <p:cNvSpPr/>
            <p:nvPr/>
          </p:nvSpPr>
          <p:spPr>
            <a:xfrm>
              <a:off x="0" y="0"/>
              <a:ext cx="8576301" cy="1152478"/>
            </a:xfrm>
            <a:custGeom>
              <a:avLst/>
              <a:gdLst/>
              <a:ahLst/>
              <a:cxnLst/>
              <a:rect l="l" t="t" r="r" b="b"/>
              <a:pathLst>
                <a:path w="8576301" h="1152478">
                  <a:moveTo>
                    <a:pt x="16228" y="0"/>
                  </a:moveTo>
                  <a:lnTo>
                    <a:pt x="8560073" y="0"/>
                  </a:lnTo>
                  <a:cubicBezTo>
                    <a:pt x="8564377" y="0"/>
                    <a:pt x="8568505" y="1710"/>
                    <a:pt x="8571548" y="4753"/>
                  </a:cubicBezTo>
                  <a:cubicBezTo>
                    <a:pt x="8574591" y="7797"/>
                    <a:pt x="8576301" y="11924"/>
                    <a:pt x="8576301" y="16228"/>
                  </a:cubicBezTo>
                  <a:lnTo>
                    <a:pt x="8576301" y="1136250"/>
                  </a:lnTo>
                  <a:cubicBezTo>
                    <a:pt x="8576301" y="1145213"/>
                    <a:pt x="8569036" y="1152478"/>
                    <a:pt x="8560073" y="1152478"/>
                  </a:cubicBezTo>
                  <a:lnTo>
                    <a:pt x="16228" y="1152478"/>
                  </a:lnTo>
                  <a:cubicBezTo>
                    <a:pt x="11924" y="1152478"/>
                    <a:pt x="7797" y="1150769"/>
                    <a:pt x="4753" y="1147725"/>
                  </a:cubicBezTo>
                  <a:cubicBezTo>
                    <a:pt x="1710" y="1144682"/>
                    <a:pt x="0" y="1140554"/>
                    <a:pt x="0" y="1136250"/>
                  </a:cubicBezTo>
                  <a:lnTo>
                    <a:pt x="0" y="16228"/>
                  </a:lnTo>
                  <a:cubicBezTo>
                    <a:pt x="0" y="11924"/>
                    <a:pt x="1710" y="7797"/>
                    <a:pt x="4753" y="4753"/>
                  </a:cubicBezTo>
                  <a:cubicBezTo>
                    <a:pt x="7797" y="1710"/>
                    <a:pt x="11924" y="0"/>
                    <a:pt x="16228" y="0"/>
                  </a:cubicBezTo>
                  <a:close/>
                </a:path>
              </a:pathLst>
            </a:custGeom>
            <a:solidFill>
              <a:srgbClr val="FFFFFF"/>
            </a:solidFill>
            <a:ln w="123825" cap="rnd">
              <a:solidFill>
                <a:srgbClr val="333F48"/>
              </a:solidFill>
              <a:prstDash val="solid"/>
              <a:round/>
            </a:ln>
          </p:spPr>
          <p:txBody>
            <a:bodyPr/>
            <a:lstStyle/>
            <a:p>
              <a:endParaRPr lang="en-US"/>
            </a:p>
          </p:txBody>
        </p:sp>
        <p:sp>
          <p:nvSpPr>
            <p:cNvPr id="19" name="TextBox 19"/>
            <p:cNvSpPr txBox="1"/>
            <p:nvPr/>
          </p:nvSpPr>
          <p:spPr>
            <a:xfrm>
              <a:off x="0" y="-38100"/>
              <a:ext cx="8576301" cy="1190578"/>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0" name="Freeform 20"/>
          <p:cNvSpPr/>
          <p:nvPr/>
        </p:nvSpPr>
        <p:spPr>
          <a:xfrm rot="-5400000">
            <a:off x="711608" y="8379547"/>
            <a:ext cx="1723205" cy="898221"/>
          </a:xfrm>
          <a:custGeom>
            <a:avLst/>
            <a:gdLst/>
            <a:ahLst/>
            <a:cxnLst/>
            <a:rect l="l" t="t" r="r" b="b"/>
            <a:pathLst>
              <a:path w="1723205" h="898221">
                <a:moveTo>
                  <a:pt x="0" y="0"/>
                </a:moveTo>
                <a:lnTo>
                  <a:pt x="1723205" y="0"/>
                </a:lnTo>
                <a:lnTo>
                  <a:pt x="1723205" y="898220"/>
                </a:lnTo>
                <a:lnTo>
                  <a:pt x="0" y="898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2522823" y="8137394"/>
            <a:ext cx="14170430" cy="1467141"/>
          </a:xfrm>
          <a:prstGeom prst="rect">
            <a:avLst/>
          </a:prstGeom>
        </p:spPr>
        <p:txBody>
          <a:bodyPr lIns="0" tIns="0" rIns="0" bIns="0" rtlCol="0" anchor="t">
            <a:spAutoFit/>
          </a:bodyPr>
          <a:lstStyle/>
          <a:p>
            <a:pPr>
              <a:lnSpc>
                <a:spcPts val="2988"/>
              </a:lnSpc>
            </a:pPr>
            <a:r>
              <a:rPr lang="en-US" sz="1992">
                <a:solidFill>
                  <a:srgbClr val="343432"/>
                </a:solidFill>
                <a:latin typeface="Open Sauce Bold"/>
              </a:rPr>
              <a:t>ULTIMATELY,</a:t>
            </a:r>
            <a:r>
              <a:rPr lang="en-US" sz="1992">
                <a:solidFill>
                  <a:srgbClr val="343432"/>
                </a:solidFill>
                <a:latin typeface="Open Sauce"/>
              </a:rPr>
              <a:t> our project showcased the potential of data-driven insights and user-friendly web interfaces in addressing road safety concerns. It exemplified how technology and data visualization can contribute to informed decision-making and contribute to the collective effort to create safer road environments for everyone.</a:t>
            </a:r>
          </a:p>
          <a:p>
            <a:pPr marL="0" lvl="0" indent="0">
              <a:lnSpc>
                <a:spcPts val="2988"/>
              </a:lnSpc>
            </a:pPr>
            <a:endParaRPr lang="en-US" sz="1992">
              <a:solidFill>
                <a:srgbClr val="343432"/>
              </a:solidFill>
              <a:latin typeface="Open Sauce"/>
            </a:endParaRPr>
          </a:p>
        </p:txBody>
      </p:sp>
      <p:sp>
        <p:nvSpPr>
          <p:cNvPr id="22" name="TextBox 22"/>
          <p:cNvSpPr txBox="1"/>
          <p:nvPr/>
        </p:nvSpPr>
        <p:spPr>
          <a:xfrm>
            <a:off x="1028700" y="8542315"/>
            <a:ext cx="1089022" cy="590622"/>
          </a:xfrm>
          <a:prstGeom prst="rect">
            <a:avLst/>
          </a:prstGeom>
        </p:spPr>
        <p:txBody>
          <a:bodyPr lIns="0" tIns="0" rIns="0" bIns="0" rtlCol="0" anchor="t">
            <a:spAutoFit/>
          </a:bodyPr>
          <a:lstStyle/>
          <a:p>
            <a:pPr marL="0" lvl="0" indent="0" algn="ctr">
              <a:lnSpc>
                <a:spcPts val="4790"/>
              </a:lnSpc>
              <a:spcBef>
                <a:spcPct val="0"/>
              </a:spcBef>
            </a:pPr>
            <a:r>
              <a:rPr lang="en-US" sz="3742">
                <a:solidFill>
                  <a:srgbClr val="000000"/>
                </a:solidFill>
                <a:latin typeface="Open Sauce Bold"/>
              </a:rPr>
              <a:t>03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en-US"/>
          </a:p>
        </p:txBody>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grpSp>
        <p:nvGrpSpPr>
          <p:cNvPr id="4" name="Group 4"/>
          <p:cNvGrpSpPr/>
          <p:nvPr/>
        </p:nvGrpSpPr>
        <p:grpSpPr>
          <a:xfrm>
            <a:off x="-2364371" y="-2474096"/>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D600"/>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D600"/>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0" name="Group 10"/>
          <p:cNvGrpSpPr/>
          <p:nvPr/>
        </p:nvGrpSpPr>
        <p:grpSpPr>
          <a:xfrm>
            <a:off x="4856034" y="3348832"/>
            <a:ext cx="8575931" cy="3086100"/>
            <a:chOff x="0" y="0"/>
            <a:chExt cx="2258681" cy="812800"/>
          </a:xfrm>
        </p:grpSpPr>
        <p:sp>
          <p:nvSpPr>
            <p:cNvPr id="11" name="Freeform 11"/>
            <p:cNvSpPr/>
            <p:nvPr/>
          </p:nvSpPr>
          <p:spPr>
            <a:xfrm>
              <a:off x="0" y="0"/>
              <a:ext cx="2258682" cy="812800"/>
            </a:xfrm>
            <a:custGeom>
              <a:avLst/>
              <a:gdLst/>
              <a:ahLst/>
              <a:cxnLst/>
              <a:rect l="l" t="t" r="r" b="b"/>
              <a:pathLst>
                <a:path w="2258682" h="812800">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333F48"/>
            </a:solidFill>
            <a:ln w="66675" cap="rnd">
              <a:solidFill>
                <a:srgbClr val="FFFFFF"/>
              </a:solidFill>
              <a:prstDash val="solid"/>
              <a:round/>
            </a:ln>
          </p:spPr>
          <p:txBody>
            <a:bodyPr/>
            <a:lstStyle/>
            <a:p>
              <a:endParaRPr lang="en-US"/>
            </a:p>
          </p:txBody>
        </p:sp>
        <p:sp>
          <p:nvSpPr>
            <p:cNvPr id="12" name="TextBox 12"/>
            <p:cNvSpPr txBox="1"/>
            <p:nvPr/>
          </p:nvSpPr>
          <p:spPr>
            <a:xfrm>
              <a:off x="0" y="-28575"/>
              <a:ext cx="2258681" cy="84137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3" name="TextBox 13"/>
          <p:cNvSpPr txBox="1"/>
          <p:nvPr/>
        </p:nvSpPr>
        <p:spPr>
          <a:xfrm>
            <a:off x="5317592" y="3724569"/>
            <a:ext cx="7694557" cy="1476678"/>
          </a:xfrm>
          <a:prstGeom prst="rect">
            <a:avLst/>
          </a:prstGeom>
        </p:spPr>
        <p:txBody>
          <a:bodyPr lIns="0" tIns="0" rIns="0" bIns="0" rtlCol="0" anchor="t">
            <a:spAutoFit/>
          </a:bodyPr>
          <a:lstStyle/>
          <a:p>
            <a:pPr algn="ctr">
              <a:lnSpc>
                <a:spcPts val="12056"/>
              </a:lnSpc>
              <a:spcBef>
                <a:spcPct val="0"/>
              </a:spcBef>
            </a:pPr>
            <a:r>
              <a:rPr lang="en-US" sz="8736">
                <a:solidFill>
                  <a:srgbClr val="FFFFFF"/>
                </a:solidFill>
                <a:latin typeface="Open Sauce Bold"/>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2778327" y="7417124"/>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2">
              <a:alphaModFix amt="72000"/>
            </a:blip>
            <a:stretch>
              <a:fillRect b="-208633"/>
            </a:stretch>
          </a:blipFill>
        </p:spPr>
        <p:txBody>
          <a:bodyPr/>
          <a:lstStyle/>
          <a:p>
            <a:endParaRPr lang="en-US"/>
          </a:p>
        </p:txBody>
      </p:sp>
      <p:grpSp>
        <p:nvGrpSpPr>
          <p:cNvPr id="3" name="Group 3"/>
          <p:cNvGrpSpPr/>
          <p:nvPr/>
        </p:nvGrpSpPr>
        <p:grpSpPr>
          <a:xfrm>
            <a:off x="0" y="0"/>
            <a:ext cx="18288000" cy="4491629"/>
            <a:chOff x="0" y="0"/>
            <a:chExt cx="4816593" cy="1182980"/>
          </a:xfrm>
        </p:grpSpPr>
        <p:sp>
          <p:nvSpPr>
            <p:cNvPr id="4" name="Freeform 4"/>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333F48"/>
            </a:solidFill>
            <a:ln cap="sq">
              <a:noFill/>
              <a:prstDash val="solid"/>
              <a:miter/>
            </a:ln>
          </p:spPr>
          <p:txBody>
            <a:bodyPr/>
            <a:lstStyle/>
            <a:p>
              <a:endParaRPr lang="en-US"/>
            </a:p>
          </p:txBody>
        </p:sp>
        <p:sp>
          <p:nvSpPr>
            <p:cNvPr id="5" name="TextBox 5"/>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18288000" cy="4491629"/>
          </a:xfrm>
          <a:custGeom>
            <a:avLst/>
            <a:gdLst/>
            <a:ahLst/>
            <a:cxnLst/>
            <a:rect l="l" t="t" r="r" b="b"/>
            <a:pathLst>
              <a:path w="18288000" h="4491629">
                <a:moveTo>
                  <a:pt x="0" y="0"/>
                </a:moveTo>
                <a:lnTo>
                  <a:pt x="18288000" y="0"/>
                </a:lnTo>
                <a:lnTo>
                  <a:pt x="18288000" y="4491629"/>
                </a:lnTo>
                <a:lnTo>
                  <a:pt x="0" y="4491629"/>
                </a:lnTo>
                <a:lnTo>
                  <a:pt x="0" y="0"/>
                </a:lnTo>
                <a:close/>
              </a:path>
            </a:pathLst>
          </a:custGeom>
          <a:blipFill>
            <a:blip r:embed="rId3">
              <a:alphaModFix amt="59000"/>
            </a:blip>
            <a:stretch>
              <a:fillRect t="-68839" b="-68839"/>
            </a:stretch>
          </a:blipFill>
          <a:ln cap="sq">
            <a:noFill/>
            <a:prstDash val="solid"/>
            <a:miter/>
          </a:ln>
        </p:spPr>
        <p:txBody>
          <a:bodyPr/>
          <a:lstStyle/>
          <a:p>
            <a:endParaRPr lang="en-US"/>
          </a:p>
        </p:txBody>
      </p:sp>
      <p:grpSp>
        <p:nvGrpSpPr>
          <p:cNvPr id="7" name="Group 7"/>
          <p:cNvGrpSpPr/>
          <p:nvPr/>
        </p:nvGrpSpPr>
        <p:grpSpPr>
          <a:xfrm>
            <a:off x="2778327" y="1126026"/>
            <a:ext cx="13033503" cy="7819488"/>
            <a:chOff x="0" y="0"/>
            <a:chExt cx="3432692" cy="2059454"/>
          </a:xfrm>
        </p:grpSpPr>
        <p:sp>
          <p:nvSpPr>
            <p:cNvPr id="8" name="Freeform 8"/>
            <p:cNvSpPr/>
            <p:nvPr/>
          </p:nvSpPr>
          <p:spPr>
            <a:xfrm>
              <a:off x="0" y="0"/>
              <a:ext cx="3432692" cy="2059454"/>
            </a:xfrm>
            <a:custGeom>
              <a:avLst/>
              <a:gdLst/>
              <a:ahLst/>
              <a:cxnLst/>
              <a:rect l="l" t="t" r="r" b="b"/>
              <a:pathLst>
                <a:path w="3432692" h="2059454">
                  <a:moveTo>
                    <a:pt x="14850" y="0"/>
                  </a:moveTo>
                  <a:lnTo>
                    <a:pt x="3417842" y="0"/>
                  </a:lnTo>
                  <a:cubicBezTo>
                    <a:pt x="3421780" y="0"/>
                    <a:pt x="3425558" y="1565"/>
                    <a:pt x="3428343" y="4349"/>
                  </a:cubicBezTo>
                  <a:cubicBezTo>
                    <a:pt x="3431127" y="7134"/>
                    <a:pt x="3432692" y="10912"/>
                    <a:pt x="3432692" y="14850"/>
                  </a:cubicBezTo>
                  <a:lnTo>
                    <a:pt x="3432692" y="2044603"/>
                  </a:lnTo>
                  <a:cubicBezTo>
                    <a:pt x="3432692" y="2048542"/>
                    <a:pt x="3431127" y="2052319"/>
                    <a:pt x="3428343" y="2055104"/>
                  </a:cubicBezTo>
                  <a:cubicBezTo>
                    <a:pt x="3425558" y="2057889"/>
                    <a:pt x="3421780" y="2059454"/>
                    <a:pt x="3417842" y="2059454"/>
                  </a:cubicBezTo>
                  <a:lnTo>
                    <a:pt x="14850" y="2059454"/>
                  </a:lnTo>
                  <a:cubicBezTo>
                    <a:pt x="6649" y="2059454"/>
                    <a:pt x="0" y="2052805"/>
                    <a:pt x="0" y="2044603"/>
                  </a:cubicBezTo>
                  <a:lnTo>
                    <a:pt x="0" y="14850"/>
                  </a:lnTo>
                  <a:cubicBezTo>
                    <a:pt x="0" y="10912"/>
                    <a:pt x="1565" y="7134"/>
                    <a:pt x="4349" y="4349"/>
                  </a:cubicBezTo>
                  <a:cubicBezTo>
                    <a:pt x="7134" y="1565"/>
                    <a:pt x="10912" y="0"/>
                    <a:pt x="14850" y="0"/>
                  </a:cubicBezTo>
                  <a:close/>
                </a:path>
              </a:pathLst>
            </a:custGeom>
            <a:solidFill>
              <a:srgbClr val="333F48"/>
            </a:solidFill>
            <a:ln cap="rnd">
              <a:noFill/>
              <a:prstDash val="solid"/>
              <a:round/>
            </a:ln>
          </p:spPr>
          <p:txBody>
            <a:bodyPr/>
            <a:lstStyle/>
            <a:p>
              <a:endParaRPr lang="en-US"/>
            </a:p>
          </p:txBody>
        </p:sp>
        <p:sp>
          <p:nvSpPr>
            <p:cNvPr id="9" name="TextBox 9"/>
            <p:cNvSpPr txBox="1"/>
            <p:nvPr/>
          </p:nvSpPr>
          <p:spPr>
            <a:xfrm>
              <a:off x="0" y="-19050"/>
              <a:ext cx="3432692" cy="2078504"/>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3064077" y="2776811"/>
            <a:ext cx="11991309" cy="5540044"/>
          </a:xfrm>
          <a:prstGeom prst="rect">
            <a:avLst/>
          </a:prstGeom>
        </p:spPr>
        <p:txBody>
          <a:bodyPr lIns="0" tIns="0" rIns="0" bIns="0" rtlCol="0" anchor="t">
            <a:spAutoFit/>
          </a:bodyPr>
          <a:lstStyle/>
          <a:p>
            <a:pPr algn="ctr">
              <a:lnSpc>
                <a:spcPts val="4910"/>
              </a:lnSpc>
            </a:pPr>
            <a:r>
              <a:rPr lang="en-US" sz="3069" dirty="0">
                <a:solidFill>
                  <a:srgbClr val="FFFFFF"/>
                </a:solidFill>
                <a:latin typeface="Open Sauce"/>
              </a:rPr>
              <a:t>Our project “Pedestrian Crashes” compiles and analyzes data related to pedestrian-involved crashes reported since 2012, as documented by the Australian Federal Police (AFP) through the AFP Crash Report Form.</a:t>
            </a:r>
          </a:p>
          <a:p>
            <a:pPr algn="ctr">
              <a:lnSpc>
                <a:spcPts val="4910"/>
              </a:lnSpc>
            </a:pPr>
            <a:endParaRPr lang="en-US" sz="3069" dirty="0">
              <a:solidFill>
                <a:srgbClr val="FFFFFF"/>
              </a:solidFill>
              <a:latin typeface="Open Sauce"/>
            </a:endParaRPr>
          </a:p>
          <a:p>
            <a:pPr algn="ctr">
              <a:lnSpc>
                <a:spcPts val="4910"/>
              </a:lnSpc>
            </a:pPr>
            <a:r>
              <a:rPr lang="en-US" sz="3069" dirty="0">
                <a:solidFill>
                  <a:srgbClr val="FFFFFF"/>
                </a:solidFill>
                <a:latin typeface="Open Sauce"/>
              </a:rPr>
              <a:t>In this project we provide insights into pedestrian safety and accident patterns in Australia to improve public safety with data-driven decisions.</a:t>
            </a:r>
          </a:p>
          <a:p>
            <a:pPr algn="ctr">
              <a:lnSpc>
                <a:spcPts val="4910"/>
              </a:lnSpc>
            </a:pPr>
            <a:endParaRPr lang="en-US" sz="3069" dirty="0">
              <a:solidFill>
                <a:srgbClr val="FFFFFF"/>
              </a:solidFill>
              <a:latin typeface="Open Sauce"/>
            </a:endParaRPr>
          </a:p>
        </p:txBody>
      </p:sp>
      <p:sp>
        <p:nvSpPr>
          <p:cNvPr id="11" name="Freeform 11"/>
          <p:cNvSpPr/>
          <p:nvPr/>
        </p:nvSpPr>
        <p:spPr>
          <a:xfrm>
            <a:off x="0" y="7417124"/>
            <a:ext cx="3327107" cy="3056780"/>
          </a:xfrm>
          <a:custGeom>
            <a:avLst/>
            <a:gdLst/>
            <a:ahLst/>
            <a:cxnLst/>
            <a:rect l="l" t="t" r="r" b="b"/>
            <a:pathLst>
              <a:path w="3327107" h="3056780">
                <a:moveTo>
                  <a:pt x="0" y="0"/>
                </a:moveTo>
                <a:lnTo>
                  <a:pt x="3327107" y="0"/>
                </a:lnTo>
                <a:lnTo>
                  <a:pt x="3327107" y="3056780"/>
                </a:lnTo>
                <a:lnTo>
                  <a:pt x="0" y="3056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5975552" y="6776214"/>
            <a:ext cx="1754300" cy="2483964"/>
          </a:xfrm>
          <a:custGeom>
            <a:avLst/>
            <a:gdLst/>
            <a:ahLst/>
            <a:cxnLst/>
            <a:rect l="l" t="t" r="r" b="b"/>
            <a:pathLst>
              <a:path w="1754300" h="2483964">
                <a:moveTo>
                  <a:pt x="0" y="0"/>
                </a:moveTo>
                <a:lnTo>
                  <a:pt x="1754300" y="0"/>
                </a:lnTo>
                <a:lnTo>
                  <a:pt x="1754300" y="2483964"/>
                </a:lnTo>
                <a:lnTo>
                  <a:pt x="0" y="2483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5679731" y="1760039"/>
            <a:ext cx="6928538" cy="1159646"/>
          </a:xfrm>
          <a:prstGeom prst="rect">
            <a:avLst/>
          </a:prstGeom>
        </p:spPr>
        <p:txBody>
          <a:bodyPr lIns="0" tIns="0" rIns="0" bIns="0" rtlCol="0" anchor="t">
            <a:spAutoFit/>
          </a:bodyPr>
          <a:lstStyle/>
          <a:p>
            <a:pPr marL="0" lvl="0" indent="0" algn="ctr">
              <a:lnSpc>
                <a:spcPts val="9582"/>
              </a:lnSpc>
              <a:spcBef>
                <a:spcPct val="0"/>
              </a:spcBef>
            </a:pPr>
            <a:r>
              <a:rPr lang="en-US" sz="6844" spc="1779">
                <a:solidFill>
                  <a:srgbClr val="FFD600"/>
                </a:solidFill>
                <a:latin typeface="Open Sauce Bold"/>
              </a:rPr>
              <a:t>SYNOPSIS</a:t>
            </a:r>
          </a:p>
        </p:txBody>
      </p:sp>
      <p:sp>
        <p:nvSpPr>
          <p:cNvPr id="14" name="TextBox 14"/>
          <p:cNvSpPr txBox="1"/>
          <p:nvPr/>
        </p:nvSpPr>
        <p:spPr>
          <a:xfrm>
            <a:off x="11777968" y="7822764"/>
            <a:ext cx="4033862" cy="931033"/>
          </a:xfrm>
          <a:prstGeom prst="rect">
            <a:avLst/>
          </a:prstGeom>
        </p:spPr>
        <p:txBody>
          <a:bodyPr lIns="0" tIns="0" rIns="0" bIns="0" rtlCol="0" anchor="t">
            <a:spAutoFit/>
          </a:bodyPr>
          <a:lstStyle/>
          <a:p>
            <a:pPr algn="ctr">
              <a:lnSpc>
                <a:spcPts val="7406"/>
              </a:lnSpc>
              <a:spcBef>
                <a:spcPct val="0"/>
              </a:spcBef>
            </a:pPr>
            <a:r>
              <a:rPr lang="en-US" sz="5786">
                <a:solidFill>
                  <a:srgbClr val="FFD600"/>
                </a:solidFill>
                <a:latin typeface="Open Sauce"/>
              </a:rPr>
              <a:t>CANBERRA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50342" y="8041672"/>
            <a:ext cx="5578401" cy="5578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333F48"/>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5" name="Group 5"/>
          <p:cNvGrpSpPr/>
          <p:nvPr/>
        </p:nvGrpSpPr>
        <p:grpSpPr>
          <a:xfrm>
            <a:off x="1028700" y="7936281"/>
            <a:ext cx="452472" cy="45247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F48"/>
            </a:solidFill>
            <a:ln w="742950" cap="sq">
              <a:solidFill>
                <a:srgbClr val="333F48"/>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8" name="Group 8"/>
          <p:cNvGrpSpPr/>
          <p:nvPr/>
        </p:nvGrpSpPr>
        <p:grpSpPr>
          <a:xfrm>
            <a:off x="15017929" y="-2533783"/>
            <a:ext cx="5002094" cy="50020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600"/>
            </a:solidFill>
            <a:ln w="742950" cap="sq">
              <a:solidFill>
                <a:srgbClr val="FFD600"/>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1" name="Freeform 11"/>
          <p:cNvSpPr/>
          <p:nvPr/>
        </p:nvSpPr>
        <p:spPr>
          <a:xfrm rot="-10800000">
            <a:off x="5046733" y="6911640"/>
            <a:ext cx="5128563" cy="381636"/>
          </a:xfrm>
          <a:custGeom>
            <a:avLst/>
            <a:gdLst/>
            <a:ahLst/>
            <a:cxnLst/>
            <a:rect l="l" t="t" r="r" b="b"/>
            <a:pathLst>
              <a:path w="5128563" h="381636">
                <a:moveTo>
                  <a:pt x="0" y="0"/>
                </a:moveTo>
                <a:lnTo>
                  <a:pt x="5128563" y="0"/>
                </a:lnTo>
                <a:lnTo>
                  <a:pt x="5128563" y="381636"/>
                </a:lnTo>
                <a:lnTo>
                  <a:pt x="0" y="381636"/>
                </a:lnTo>
                <a:lnTo>
                  <a:pt x="0" y="0"/>
                </a:lnTo>
                <a:close/>
              </a:path>
            </a:pathLst>
          </a:custGeom>
          <a:blipFill>
            <a:blip r:embed="rId2">
              <a:alphaModFix amt="72000"/>
            </a:blip>
            <a:stretch>
              <a:fillRect b="-286352"/>
            </a:stretch>
          </a:blipFill>
        </p:spPr>
        <p:txBody>
          <a:bodyPr/>
          <a:lstStyle/>
          <a:p>
            <a:endParaRPr lang="en-US"/>
          </a:p>
        </p:txBody>
      </p:sp>
      <p:grpSp>
        <p:nvGrpSpPr>
          <p:cNvPr id="12" name="Group 12"/>
          <p:cNvGrpSpPr/>
          <p:nvPr/>
        </p:nvGrpSpPr>
        <p:grpSpPr>
          <a:xfrm>
            <a:off x="2731502" y="4892354"/>
            <a:ext cx="12806555" cy="2086085"/>
            <a:chOff x="0" y="0"/>
            <a:chExt cx="2963766" cy="482774"/>
          </a:xfrm>
        </p:grpSpPr>
        <p:sp>
          <p:nvSpPr>
            <p:cNvPr id="13" name="Freeform 13"/>
            <p:cNvSpPr/>
            <p:nvPr/>
          </p:nvSpPr>
          <p:spPr>
            <a:xfrm>
              <a:off x="0" y="0"/>
              <a:ext cx="2963766" cy="482774"/>
            </a:xfrm>
            <a:custGeom>
              <a:avLst/>
              <a:gdLst/>
              <a:ahLst/>
              <a:cxnLst/>
              <a:rect l="l" t="t" r="r" b="b"/>
              <a:pathLst>
                <a:path w="2963766" h="482774">
                  <a:moveTo>
                    <a:pt x="19345" y="0"/>
                  </a:moveTo>
                  <a:lnTo>
                    <a:pt x="2944421" y="0"/>
                  </a:lnTo>
                  <a:cubicBezTo>
                    <a:pt x="2949552" y="0"/>
                    <a:pt x="2954472" y="2038"/>
                    <a:pt x="2958100" y="5666"/>
                  </a:cubicBezTo>
                  <a:cubicBezTo>
                    <a:pt x="2961728" y="9294"/>
                    <a:pt x="2963766" y="14214"/>
                    <a:pt x="2963766" y="19345"/>
                  </a:cubicBezTo>
                  <a:lnTo>
                    <a:pt x="2963766" y="463429"/>
                  </a:lnTo>
                  <a:cubicBezTo>
                    <a:pt x="2963766" y="468559"/>
                    <a:pt x="2961728" y="473480"/>
                    <a:pt x="2958100" y="477108"/>
                  </a:cubicBezTo>
                  <a:cubicBezTo>
                    <a:pt x="2954472" y="480736"/>
                    <a:pt x="2949552" y="482774"/>
                    <a:pt x="2944421" y="482774"/>
                  </a:cubicBezTo>
                  <a:lnTo>
                    <a:pt x="19345" y="482774"/>
                  </a:lnTo>
                  <a:cubicBezTo>
                    <a:pt x="14214" y="482774"/>
                    <a:pt x="9294" y="480736"/>
                    <a:pt x="5666" y="477108"/>
                  </a:cubicBezTo>
                  <a:cubicBezTo>
                    <a:pt x="2038" y="473480"/>
                    <a:pt x="0" y="468559"/>
                    <a:pt x="0" y="463429"/>
                  </a:cubicBezTo>
                  <a:lnTo>
                    <a:pt x="0" y="19345"/>
                  </a:lnTo>
                  <a:cubicBezTo>
                    <a:pt x="0" y="14214"/>
                    <a:pt x="2038" y="9294"/>
                    <a:pt x="5666" y="5666"/>
                  </a:cubicBezTo>
                  <a:cubicBezTo>
                    <a:pt x="9294" y="2038"/>
                    <a:pt x="14214" y="0"/>
                    <a:pt x="19345" y="0"/>
                  </a:cubicBezTo>
                  <a:close/>
                </a:path>
              </a:pathLst>
            </a:custGeom>
            <a:solidFill>
              <a:srgbClr val="FFFFFF"/>
            </a:solidFill>
            <a:ln w="104775" cap="rnd">
              <a:solidFill>
                <a:srgbClr val="333F48"/>
              </a:solidFill>
              <a:prstDash val="solid"/>
              <a:round/>
            </a:ln>
          </p:spPr>
          <p:txBody>
            <a:bodyPr/>
            <a:lstStyle/>
            <a:p>
              <a:endParaRPr lang="en-US"/>
            </a:p>
          </p:txBody>
        </p:sp>
        <p:sp>
          <p:nvSpPr>
            <p:cNvPr id="14" name="TextBox 14"/>
            <p:cNvSpPr txBox="1"/>
            <p:nvPr/>
          </p:nvSpPr>
          <p:spPr>
            <a:xfrm>
              <a:off x="0" y="-38100"/>
              <a:ext cx="2963766"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5" name="Group 15"/>
          <p:cNvGrpSpPr/>
          <p:nvPr/>
        </p:nvGrpSpPr>
        <p:grpSpPr>
          <a:xfrm>
            <a:off x="2400065" y="5330504"/>
            <a:ext cx="1228028" cy="1226514"/>
            <a:chOff x="0" y="0"/>
            <a:chExt cx="323431" cy="323032"/>
          </a:xfrm>
        </p:grpSpPr>
        <p:sp>
          <p:nvSpPr>
            <p:cNvPr id="16" name="Freeform 16"/>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a:p>
          </p:txBody>
        </p:sp>
        <p:sp>
          <p:nvSpPr>
            <p:cNvPr id="17" name="TextBox 17"/>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18" name="Freeform 18"/>
          <p:cNvSpPr/>
          <p:nvPr/>
        </p:nvSpPr>
        <p:spPr>
          <a:xfrm rot="-10800000">
            <a:off x="8021178" y="9407813"/>
            <a:ext cx="5128563" cy="381636"/>
          </a:xfrm>
          <a:custGeom>
            <a:avLst/>
            <a:gdLst/>
            <a:ahLst/>
            <a:cxnLst/>
            <a:rect l="l" t="t" r="r" b="b"/>
            <a:pathLst>
              <a:path w="5128563" h="381636">
                <a:moveTo>
                  <a:pt x="0" y="0"/>
                </a:moveTo>
                <a:lnTo>
                  <a:pt x="5128563" y="0"/>
                </a:lnTo>
                <a:lnTo>
                  <a:pt x="5128563" y="381636"/>
                </a:lnTo>
                <a:lnTo>
                  <a:pt x="0" y="381636"/>
                </a:lnTo>
                <a:lnTo>
                  <a:pt x="0" y="0"/>
                </a:lnTo>
                <a:close/>
              </a:path>
            </a:pathLst>
          </a:custGeom>
          <a:blipFill>
            <a:blip r:embed="rId2">
              <a:alphaModFix amt="72000"/>
            </a:blip>
            <a:stretch>
              <a:fillRect b="-286352"/>
            </a:stretch>
          </a:blipFill>
        </p:spPr>
        <p:txBody>
          <a:bodyPr/>
          <a:lstStyle/>
          <a:p>
            <a:endParaRPr lang="en-US"/>
          </a:p>
        </p:txBody>
      </p:sp>
      <p:grpSp>
        <p:nvGrpSpPr>
          <p:cNvPr id="19" name="Group 19"/>
          <p:cNvGrpSpPr/>
          <p:nvPr/>
        </p:nvGrpSpPr>
        <p:grpSpPr>
          <a:xfrm>
            <a:off x="5046733" y="7388526"/>
            <a:ext cx="12655595" cy="2546345"/>
            <a:chOff x="0" y="0"/>
            <a:chExt cx="2928830" cy="589290"/>
          </a:xfrm>
        </p:grpSpPr>
        <p:sp>
          <p:nvSpPr>
            <p:cNvPr id="20" name="Freeform 20"/>
            <p:cNvSpPr/>
            <p:nvPr/>
          </p:nvSpPr>
          <p:spPr>
            <a:xfrm>
              <a:off x="0" y="0"/>
              <a:ext cx="2928830" cy="589290"/>
            </a:xfrm>
            <a:custGeom>
              <a:avLst/>
              <a:gdLst/>
              <a:ahLst/>
              <a:cxnLst/>
              <a:rect l="l" t="t" r="r" b="b"/>
              <a:pathLst>
                <a:path w="2928830" h="589290">
                  <a:moveTo>
                    <a:pt x="19576" y="0"/>
                  </a:moveTo>
                  <a:lnTo>
                    <a:pt x="2909255" y="0"/>
                  </a:lnTo>
                  <a:cubicBezTo>
                    <a:pt x="2920066" y="0"/>
                    <a:pt x="2928830" y="8764"/>
                    <a:pt x="2928830" y="19576"/>
                  </a:cubicBezTo>
                  <a:lnTo>
                    <a:pt x="2928830" y="569714"/>
                  </a:lnTo>
                  <a:cubicBezTo>
                    <a:pt x="2928830" y="580526"/>
                    <a:pt x="2920066" y="589290"/>
                    <a:pt x="2909255" y="589290"/>
                  </a:cubicBezTo>
                  <a:lnTo>
                    <a:pt x="19576" y="589290"/>
                  </a:lnTo>
                  <a:cubicBezTo>
                    <a:pt x="8764" y="589290"/>
                    <a:pt x="0" y="580526"/>
                    <a:pt x="0" y="569714"/>
                  </a:cubicBezTo>
                  <a:lnTo>
                    <a:pt x="0" y="19576"/>
                  </a:lnTo>
                  <a:cubicBezTo>
                    <a:pt x="0" y="8764"/>
                    <a:pt x="8764" y="0"/>
                    <a:pt x="19576" y="0"/>
                  </a:cubicBezTo>
                  <a:close/>
                </a:path>
              </a:pathLst>
            </a:custGeom>
            <a:solidFill>
              <a:srgbClr val="FFFFFF"/>
            </a:solidFill>
            <a:ln w="104775" cap="rnd">
              <a:solidFill>
                <a:srgbClr val="333F48"/>
              </a:solidFill>
              <a:prstDash val="solid"/>
              <a:round/>
            </a:ln>
          </p:spPr>
          <p:txBody>
            <a:bodyPr/>
            <a:lstStyle/>
            <a:p>
              <a:endParaRPr lang="en-US"/>
            </a:p>
          </p:txBody>
        </p:sp>
        <p:sp>
          <p:nvSpPr>
            <p:cNvPr id="21" name="TextBox 21"/>
            <p:cNvSpPr txBox="1"/>
            <p:nvPr/>
          </p:nvSpPr>
          <p:spPr>
            <a:xfrm>
              <a:off x="0" y="-38100"/>
              <a:ext cx="2928830" cy="62739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2" name="Group 22"/>
          <p:cNvGrpSpPr/>
          <p:nvPr/>
        </p:nvGrpSpPr>
        <p:grpSpPr>
          <a:xfrm>
            <a:off x="4458064" y="7775496"/>
            <a:ext cx="1228028" cy="1226514"/>
            <a:chOff x="0" y="0"/>
            <a:chExt cx="323431" cy="323032"/>
          </a:xfrm>
        </p:grpSpPr>
        <p:sp>
          <p:nvSpPr>
            <p:cNvPr id="23" name="Freeform 23"/>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a:p>
          </p:txBody>
        </p:sp>
        <p:sp>
          <p:nvSpPr>
            <p:cNvPr id="24" name="TextBox 24"/>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25" name="Freeform 25"/>
          <p:cNvSpPr/>
          <p:nvPr/>
        </p:nvSpPr>
        <p:spPr>
          <a:xfrm rot="-10800000">
            <a:off x="1430385" y="4510717"/>
            <a:ext cx="5128563" cy="381636"/>
          </a:xfrm>
          <a:custGeom>
            <a:avLst/>
            <a:gdLst/>
            <a:ahLst/>
            <a:cxnLst/>
            <a:rect l="l" t="t" r="r" b="b"/>
            <a:pathLst>
              <a:path w="5128563" h="381636">
                <a:moveTo>
                  <a:pt x="0" y="0"/>
                </a:moveTo>
                <a:lnTo>
                  <a:pt x="5128563" y="0"/>
                </a:lnTo>
                <a:lnTo>
                  <a:pt x="5128563" y="381637"/>
                </a:lnTo>
                <a:lnTo>
                  <a:pt x="0" y="381637"/>
                </a:lnTo>
                <a:lnTo>
                  <a:pt x="0" y="0"/>
                </a:lnTo>
                <a:close/>
              </a:path>
            </a:pathLst>
          </a:custGeom>
          <a:blipFill>
            <a:blip r:embed="rId2">
              <a:alphaModFix amt="72000"/>
            </a:blip>
            <a:stretch>
              <a:fillRect b="-286352"/>
            </a:stretch>
          </a:blipFill>
        </p:spPr>
        <p:txBody>
          <a:bodyPr/>
          <a:lstStyle/>
          <a:p>
            <a:endParaRPr lang="en-US"/>
          </a:p>
        </p:txBody>
      </p:sp>
      <p:grpSp>
        <p:nvGrpSpPr>
          <p:cNvPr id="26" name="Group 26"/>
          <p:cNvGrpSpPr/>
          <p:nvPr/>
        </p:nvGrpSpPr>
        <p:grpSpPr>
          <a:xfrm>
            <a:off x="1611281" y="2491431"/>
            <a:ext cx="11538460" cy="2086085"/>
            <a:chOff x="0" y="0"/>
            <a:chExt cx="2670296" cy="482774"/>
          </a:xfrm>
        </p:grpSpPr>
        <p:sp>
          <p:nvSpPr>
            <p:cNvPr id="27" name="Freeform 27"/>
            <p:cNvSpPr/>
            <p:nvPr/>
          </p:nvSpPr>
          <p:spPr>
            <a:xfrm>
              <a:off x="0" y="0"/>
              <a:ext cx="2670297" cy="482774"/>
            </a:xfrm>
            <a:custGeom>
              <a:avLst/>
              <a:gdLst/>
              <a:ahLst/>
              <a:cxnLst/>
              <a:rect l="l" t="t" r="r" b="b"/>
              <a:pathLst>
                <a:path w="2670297" h="482774">
                  <a:moveTo>
                    <a:pt x="21471" y="0"/>
                  </a:moveTo>
                  <a:lnTo>
                    <a:pt x="2648826" y="0"/>
                  </a:lnTo>
                  <a:cubicBezTo>
                    <a:pt x="2654520" y="0"/>
                    <a:pt x="2659981" y="2262"/>
                    <a:pt x="2664008" y="6289"/>
                  </a:cubicBezTo>
                  <a:cubicBezTo>
                    <a:pt x="2668034" y="10315"/>
                    <a:pt x="2670297" y="15776"/>
                    <a:pt x="2670297" y="21471"/>
                  </a:cubicBezTo>
                  <a:lnTo>
                    <a:pt x="2670297" y="461303"/>
                  </a:lnTo>
                  <a:cubicBezTo>
                    <a:pt x="2670297" y="466997"/>
                    <a:pt x="2668034" y="472459"/>
                    <a:pt x="2664008" y="476485"/>
                  </a:cubicBezTo>
                  <a:cubicBezTo>
                    <a:pt x="2659981" y="480512"/>
                    <a:pt x="2654520" y="482774"/>
                    <a:pt x="2648826" y="482774"/>
                  </a:cubicBezTo>
                  <a:lnTo>
                    <a:pt x="21471" y="482774"/>
                  </a:lnTo>
                  <a:cubicBezTo>
                    <a:pt x="9613" y="482774"/>
                    <a:pt x="0" y="473161"/>
                    <a:pt x="0" y="461303"/>
                  </a:cubicBezTo>
                  <a:lnTo>
                    <a:pt x="0" y="21471"/>
                  </a:lnTo>
                  <a:cubicBezTo>
                    <a:pt x="0" y="15776"/>
                    <a:pt x="2262" y="10315"/>
                    <a:pt x="6289" y="6289"/>
                  </a:cubicBezTo>
                  <a:cubicBezTo>
                    <a:pt x="10315" y="2262"/>
                    <a:pt x="15776" y="0"/>
                    <a:pt x="21471" y="0"/>
                  </a:cubicBezTo>
                  <a:close/>
                </a:path>
              </a:pathLst>
            </a:custGeom>
            <a:solidFill>
              <a:srgbClr val="FFFFFF"/>
            </a:solidFill>
            <a:ln w="104775" cap="rnd">
              <a:solidFill>
                <a:srgbClr val="333F48"/>
              </a:solidFill>
              <a:prstDash val="solid"/>
              <a:round/>
            </a:ln>
          </p:spPr>
          <p:txBody>
            <a:bodyPr/>
            <a:lstStyle/>
            <a:p>
              <a:endParaRPr lang="en-US"/>
            </a:p>
          </p:txBody>
        </p:sp>
        <p:sp>
          <p:nvSpPr>
            <p:cNvPr id="28" name="TextBox 28"/>
            <p:cNvSpPr txBox="1"/>
            <p:nvPr/>
          </p:nvSpPr>
          <p:spPr>
            <a:xfrm>
              <a:off x="0" y="-38100"/>
              <a:ext cx="2670296"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9" name="Group 29"/>
          <p:cNvGrpSpPr/>
          <p:nvPr/>
        </p:nvGrpSpPr>
        <p:grpSpPr>
          <a:xfrm>
            <a:off x="997267" y="2944336"/>
            <a:ext cx="1228028" cy="1226514"/>
            <a:chOff x="0" y="0"/>
            <a:chExt cx="323431" cy="323032"/>
          </a:xfrm>
        </p:grpSpPr>
        <p:sp>
          <p:nvSpPr>
            <p:cNvPr id="30" name="Freeform 30"/>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a:p>
          </p:txBody>
        </p:sp>
        <p:sp>
          <p:nvSpPr>
            <p:cNvPr id="31" name="TextBox 31"/>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grpSp>
        <p:nvGrpSpPr>
          <p:cNvPr id="32" name="Group 32"/>
          <p:cNvGrpSpPr/>
          <p:nvPr/>
        </p:nvGrpSpPr>
        <p:grpSpPr>
          <a:xfrm>
            <a:off x="2228060" y="8980461"/>
            <a:ext cx="1183417" cy="118341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F48"/>
            </a:solidFill>
            <a:ln w="742950" cap="sq">
              <a:solidFill>
                <a:srgbClr val="333F48"/>
              </a:solidFill>
              <a:prstDash val="solid"/>
              <a:miter/>
            </a:ln>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5" name="Freeform 35"/>
          <p:cNvSpPr/>
          <p:nvPr/>
        </p:nvSpPr>
        <p:spPr>
          <a:xfrm>
            <a:off x="652060" y="2832856"/>
            <a:ext cx="1454765" cy="1449475"/>
          </a:xfrm>
          <a:custGeom>
            <a:avLst/>
            <a:gdLst/>
            <a:ahLst/>
            <a:cxnLst/>
            <a:rect l="l" t="t" r="r" b="b"/>
            <a:pathLst>
              <a:path w="1454765" h="1449475">
                <a:moveTo>
                  <a:pt x="0" y="0"/>
                </a:moveTo>
                <a:lnTo>
                  <a:pt x="1454765" y="0"/>
                </a:lnTo>
                <a:lnTo>
                  <a:pt x="1454765" y="1449475"/>
                </a:lnTo>
                <a:lnTo>
                  <a:pt x="0" y="14494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6" name="Freeform 36"/>
          <p:cNvSpPr/>
          <p:nvPr/>
        </p:nvSpPr>
        <p:spPr>
          <a:xfrm>
            <a:off x="3927991" y="7569501"/>
            <a:ext cx="1545654" cy="1265504"/>
          </a:xfrm>
          <a:custGeom>
            <a:avLst/>
            <a:gdLst/>
            <a:ahLst/>
            <a:cxnLst/>
            <a:rect l="l" t="t" r="r" b="b"/>
            <a:pathLst>
              <a:path w="1545654" h="1265504">
                <a:moveTo>
                  <a:pt x="0" y="0"/>
                </a:moveTo>
                <a:lnTo>
                  <a:pt x="1545654" y="0"/>
                </a:lnTo>
                <a:lnTo>
                  <a:pt x="1545654" y="1265504"/>
                </a:lnTo>
                <a:lnTo>
                  <a:pt x="0" y="12655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a:off x="1882654" y="5299878"/>
            <a:ext cx="1131426" cy="1257140"/>
          </a:xfrm>
          <a:custGeom>
            <a:avLst/>
            <a:gdLst/>
            <a:ahLst/>
            <a:cxnLst/>
            <a:rect l="l" t="t" r="r" b="b"/>
            <a:pathLst>
              <a:path w="1131426" h="1257140">
                <a:moveTo>
                  <a:pt x="0" y="0"/>
                </a:moveTo>
                <a:lnTo>
                  <a:pt x="1131425" y="0"/>
                </a:lnTo>
                <a:lnTo>
                  <a:pt x="1131425" y="1257139"/>
                </a:lnTo>
                <a:lnTo>
                  <a:pt x="0" y="1257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8" name="TextBox 38"/>
          <p:cNvSpPr txBox="1"/>
          <p:nvPr/>
        </p:nvSpPr>
        <p:spPr>
          <a:xfrm>
            <a:off x="652060" y="457638"/>
            <a:ext cx="6064231" cy="1592784"/>
          </a:xfrm>
          <a:prstGeom prst="rect">
            <a:avLst/>
          </a:prstGeom>
        </p:spPr>
        <p:txBody>
          <a:bodyPr lIns="0" tIns="0" rIns="0" bIns="0" rtlCol="0" anchor="t">
            <a:spAutoFit/>
          </a:bodyPr>
          <a:lstStyle/>
          <a:p>
            <a:pPr marL="0" lvl="0" indent="0" algn="l">
              <a:lnSpc>
                <a:spcPts val="13008"/>
              </a:lnSpc>
              <a:spcBef>
                <a:spcPct val="0"/>
              </a:spcBef>
            </a:pPr>
            <a:r>
              <a:rPr lang="en-US" sz="9291" spc="-185">
                <a:solidFill>
                  <a:srgbClr val="191919"/>
                </a:solidFill>
                <a:latin typeface="Open Sauce Bold"/>
              </a:rPr>
              <a:t>PURPOSE</a:t>
            </a:r>
          </a:p>
        </p:txBody>
      </p:sp>
      <p:sp>
        <p:nvSpPr>
          <p:cNvPr id="39" name="TextBox 39"/>
          <p:cNvSpPr txBox="1"/>
          <p:nvPr/>
        </p:nvSpPr>
        <p:spPr>
          <a:xfrm>
            <a:off x="3264960" y="5647060"/>
            <a:ext cx="11752969" cy="1159485"/>
          </a:xfrm>
          <a:prstGeom prst="rect">
            <a:avLst/>
          </a:prstGeom>
        </p:spPr>
        <p:txBody>
          <a:bodyPr lIns="0" tIns="0" rIns="0" bIns="0" rtlCol="0" anchor="t">
            <a:spAutoFit/>
          </a:bodyPr>
          <a:lstStyle/>
          <a:p>
            <a:pPr>
              <a:lnSpc>
                <a:spcPts val="2321"/>
              </a:lnSpc>
            </a:pPr>
            <a:r>
              <a:rPr lang="en-US" sz="1813" dirty="0">
                <a:solidFill>
                  <a:srgbClr val="231F20"/>
                </a:solidFill>
                <a:latin typeface="Open Sauce"/>
              </a:rPr>
              <a:t>Enhance Safety Measures: Through data-driven insights, our project strives to contribute to improved pedestrian safety measures. The findings may help authorities and urban planners make informed decisions regarding road infrastructure, signage, and traffic regulations.</a:t>
            </a:r>
          </a:p>
          <a:p>
            <a:pPr marL="0" lvl="0" indent="0">
              <a:lnSpc>
                <a:spcPts val="2321"/>
              </a:lnSpc>
              <a:spcBef>
                <a:spcPct val="0"/>
              </a:spcBef>
            </a:pPr>
            <a:endParaRPr lang="en-US" sz="1813" dirty="0">
              <a:solidFill>
                <a:srgbClr val="231F20"/>
              </a:solidFill>
              <a:latin typeface="Open Sauce"/>
            </a:endParaRPr>
          </a:p>
        </p:txBody>
      </p:sp>
      <p:sp>
        <p:nvSpPr>
          <p:cNvPr id="40" name="TextBox 40"/>
          <p:cNvSpPr txBox="1"/>
          <p:nvPr/>
        </p:nvSpPr>
        <p:spPr>
          <a:xfrm>
            <a:off x="3264960" y="5185239"/>
            <a:ext cx="5869820" cy="376096"/>
          </a:xfrm>
          <a:prstGeom prst="rect">
            <a:avLst/>
          </a:prstGeom>
        </p:spPr>
        <p:txBody>
          <a:bodyPr lIns="0" tIns="0" rIns="0" bIns="0" rtlCol="0" anchor="t">
            <a:spAutoFit/>
          </a:bodyPr>
          <a:lstStyle/>
          <a:p>
            <a:pPr marL="0" lvl="0" indent="0">
              <a:lnSpc>
                <a:spcPts val="3017"/>
              </a:lnSpc>
              <a:spcBef>
                <a:spcPct val="0"/>
              </a:spcBef>
            </a:pPr>
            <a:r>
              <a:rPr lang="en-US" sz="2357">
                <a:solidFill>
                  <a:srgbClr val="333231"/>
                </a:solidFill>
                <a:latin typeface="Open Sauce Bold"/>
              </a:rPr>
              <a:t>ENHANCE SAFETY MEASURES</a:t>
            </a:r>
          </a:p>
        </p:txBody>
      </p:sp>
      <p:sp>
        <p:nvSpPr>
          <p:cNvPr id="41" name="TextBox 41"/>
          <p:cNvSpPr txBox="1"/>
          <p:nvPr/>
        </p:nvSpPr>
        <p:spPr>
          <a:xfrm>
            <a:off x="5560757" y="8098822"/>
            <a:ext cx="11958218" cy="1705596"/>
          </a:xfrm>
          <a:prstGeom prst="rect">
            <a:avLst/>
          </a:prstGeom>
        </p:spPr>
        <p:txBody>
          <a:bodyPr lIns="0" tIns="0" rIns="0" bIns="0" rtlCol="0" anchor="t">
            <a:spAutoFit/>
          </a:bodyPr>
          <a:lstStyle/>
          <a:p>
            <a:pPr>
              <a:lnSpc>
                <a:spcPts val="2321"/>
              </a:lnSpc>
            </a:pPr>
            <a:r>
              <a:rPr lang="en-US" sz="1813" dirty="0">
                <a:solidFill>
                  <a:srgbClr val="231F20"/>
                </a:solidFill>
                <a:latin typeface="Open Sauce"/>
              </a:rPr>
              <a:t> By making this data accessible to the public and researchers, this project aims to raise awareness about pedestrian safety issues. It encourages discussions and initiatives to reduce pedestrian accidents and improve road safety. This repository serves as a valuable resource for anyone interested in pedestrian safety, urban planning, or road safety initiatives in Australia. It is a starting point for data-driven analysis and discussions aimed at making our streets safer for pedestrians.</a:t>
            </a:r>
          </a:p>
          <a:p>
            <a:pPr marL="0" lvl="0" indent="0">
              <a:lnSpc>
                <a:spcPts val="2321"/>
              </a:lnSpc>
              <a:spcBef>
                <a:spcPct val="0"/>
              </a:spcBef>
            </a:pPr>
            <a:endParaRPr lang="en-US" sz="1813" dirty="0">
              <a:solidFill>
                <a:srgbClr val="231F20"/>
              </a:solidFill>
              <a:latin typeface="Open Sauce"/>
            </a:endParaRPr>
          </a:p>
        </p:txBody>
      </p:sp>
      <p:sp>
        <p:nvSpPr>
          <p:cNvPr id="42" name="TextBox 42"/>
          <p:cNvSpPr txBox="1"/>
          <p:nvPr/>
        </p:nvSpPr>
        <p:spPr>
          <a:xfrm>
            <a:off x="5560757" y="7637001"/>
            <a:ext cx="4100514" cy="376096"/>
          </a:xfrm>
          <a:prstGeom prst="rect">
            <a:avLst/>
          </a:prstGeom>
        </p:spPr>
        <p:txBody>
          <a:bodyPr lIns="0" tIns="0" rIns="0" bIns="0" rtlCol="0" anchor="t">
            <a:spAutoFit/>
          </a:bodyPr>
          <a:lstStyle/>
          <a:p>
            <a:pPr marL="0" lvl="0" indent="0">
              <a:lnSpc>
                <a:spcPts val="3017"/>
              </a:lnSpc>
              <a:spcBef>
                <a:spcPct val="0"/>
              </a:spcBef>
            </a:pPr>
            <a:r>
              <a:rPr lang="en-US" sz="2357">
                <a:solidFill>
                  <a:srgbClr val="333231"/>
                </a:solidFill>
                <a:latin typeface="Open Sauce Bold"/>
              </a:rPr>
              <a:t>RAISE AWARENESS</a:t>
            </a:r>
          </a:p>
        </p:txBody>
      </p:sp>
      <p:sp>
        <p:nvSpPr>
          <p:cNvPr id="43" name="TextBox 43"/>
          <p:cNvSpPr txBox="1"/>
          <p:nvPr/>
        </p:nvSpPr>
        <p:spPr>
          <a:xfrm>
            <a:off x="2274696" y="3246137"/>
            <a:ext cx="10150443" cy="1159485"/>
          </a:xfrm>
          <a:prstGeom prst="rect">
            <a:avLst/>
          </a:prstGeom>
        </p:spPr>
        <p:txBody>
          <a:bodyPr lIns="0" tIns="0" rIns="0" bIns="0" rtlCol="0" anchor="t">
            <a:spAutoFit/>
          </a:bodyPr>
          <a:lstStyle/>
          <a:p>
            <a:pPr>
              <a:lnSpc>
                <a:spcPts val="2321"/>
              </a:lnSpc>
            </a:pPr>
            <a:r>
              <a:rPr lang="en-US" sz="1813" dirty="0">
                <a:solidFill>
                  <a:srgbClr val="231F20"/>
                </a:solidFill>
                <a:latin typeface="Open Sauce"/>
              </a:rPr>
              <a:t> In This  project we collects, cleans, and organizes pedestrian crash data reported by the police or the public. By doing so, it seeks to identify trends, hotspots, and contributing factors to pedestrian accidents.</a:t>
            </a:r>
          </a:p>
          <a:p>
            <a:pPr marL="0" lvl="0" indent="0">
              <a:lnSpc>
                <a:spcPts val="2321"/>
              </a:lnSpc>
              <a:spcBef>
                <a:spcPct val="0"/>
              </a:spcBef>
            </a:pPr>
            <a:endParaRPr lang="en-US" sz="1813" dirty="0">
              <a:solidFill>
                <a:srgbClr val="231F20"/>
              </a:solidFill>
              <a:latin typeface="Open Sauce"/>
            </a:endParaRPr>
          </a:p>
        </p:txBody>
      </p:sp>
      <p:sp>
        <p:nvSpPr>
          <p:cNvPr id="44" name="TextBox 44"/>
          <p:cNvSpPr txBox="1"/>
          <p:nvPr/>
        </p:nvSpPr>
        <p:spPr>
          <a:xfrm>
            <a:off x="2253871" y="2781258"/>
            <a:ext cx="4100514" cy="376096"/>
          </a:xfrm>
          <a:prstGeom prst="rect">
            <a:avLst/>
          </a:prstGeom>
        </p:spPr>
        <p:txBody>
          <a:bodyPr lIns="0" tIns="0" rIns="0" bIns="0" rtlCol="0" anchor="t">
            <a:spAutoFit/>
          </a:bodyPr>
          <a:lstStyle/>
          <a:p>
            <a:pPr marL="0" lvl="0" indent="0">
              <a:lnSpc>
                <a:spcPts val="3017"/>
              </a:lnSpc>
              <a:spcBef>
                <a:spcPct val="0"/>
              </a:spcBef>
            </a:pPr>
            <a:r>
              <a:rPr lang="en-US" sz="2357">
                <a:solidFill>
                  <a:srgbClr val="333231"/>
                </a:solidFill>
                <a:latin typeface="Open Sauce Bold"/>
              </a:rPr>
              <a:t>ANALYZE CRASH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683899" y="384714"/>
            <a:ext cx="16920201" cy="9281447"/>
            <a:chOff x="0" y="0"/>
            <a:chExt cx="4456349" cy="2444496"/>
          </a:xfrm>
        </p:grpSpPr>
        <p:sp>
          <p:nvSpPr>
            <p:cNvPr id="4" name="Freeform 4"/>
            <p:cNvSpPr/>
            <p:nvPr/>
          </p:nvSpPr>
          <p:spPr>
            <a:xfrm>
              <a:off x="0" y="0"/>
              <a:ext cx="4456349" cy="2444497"/>
            </a:xfrm>
            <a:custGeom>
              <a:avLst/>
              <a:gdLst/>
              <a:ahLst/>
              <a:cxnLst/>
              <a:rect l="l" t="t" r="r" b="b"/>
              <a:pathLst>
                <a:path w="4456349" h="2444497">
                  <a:moveTo>
                    <a:pt x="11439" y="0"/>
                  </a:moveTo>
                  <a:lnTo>
                    <a:pt x="4444910" y="0"/>
                  </a:lnTo>
                  <a:cubicBezTo>
                    <a:pt x="4447944" y="0"/>
                    <a:pt x="4450854" y="1205"/>
                    <a:pt x="4452999" y="3350"/>
                  </a:cubicBezTo>
                  <a:cubicBezTo>
                    <a:pt x="4455144" y="5496"/>
                    <a:pt x="4456349" y="8405"/>
                    <a:pt x="4456349" y="11439"/>
                  </a:cubicBezTo>
                  <a:lnTo>
                    <a:pt x="4456349" y="2433058"/>
                  </a:lnTo>
                  <a:cubicBezTo>
                    <a:pt x="4456349" y="2439375"/>
                    <a:pt x="4451228" y="2444497"/>
                    <a:pt x="4444910" y="2444497"/>
                  </a:cubicBezTo>
                  <a:lnTo>
                    <a:pt x="11439" y="2444497"/>
                  </a:lnTo>
                  <a:cubicBezTo>
                    <a:pt x="8405" y="2444497"/>
                    <a:pt x="5496" y="2443291"/>
                    <a:pt x="3350" y="2441146"/>
                  </a:cubicBezTo>
                  <a:cubicBezTo>
                    <a:pt x="1205" y="2439001"/>
                    <a:pt x="0" y="2436091"/>
                    <a:pt x="0" y="2433058"/>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txBody>
            <a:bodyPr/>
            <a:lstStyle/>
            <a:p>
              <a:endParaRPr lang="en-US"/>
            </a:p>
          </p:txBody>
        </p:sp>
        <p:sp>
          <p:nvSpPr>
            <p:cNvPr id="5" name="TextBox 5"/>
            <p:cNvSpPr txBox="1"/>
            <p:nvPr/>
          </p:nvSpPr>
          <p:spPr>
            <a:xfrm>
              <a:off x="0" y="-19050"/>
              <a:ext cx="4456349" cy="2463546"/>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2214638" y="7761619"/>
            <a:ext cx="1685612" cy="1658606"/>
            <a:chOff x="0" y="0"/>
            <a:chExt cx="2247483" cy="2211474"/>
          </a:xfrm>
        </p:grpSpPr>
        <p:pic>
          <p:nvPicPr>
            <p:cNvPr id="7" name="Picture 7"/>
            <p:cNvPicPr>
              <a:picLocks noChangeAspect="1"/>
            </p:cNvPicPr>
            <p:nvPr/>
          </p:nvPicPr>
          <p:blipFill>
            <a:blip r:embed="rId3"/>
            <a:srcRect t="801" b="801"/>
            <a:stretch>
              <a:fillRect/>
            </a:stretch>
          </p:blipFill>
          <p:spPr>
            <a:xfrm>
              <a:off x="0" y="0"/>
              <a:ext cx="2247483" cy="2211474"/>
            </a:xfrm>
            <a:prstGeom prst="rect">
              <a:avLst/>
            </a:prstGeom>
          </p:spPr>
        </p:pic>
      </p:grpSp>
      <p:sp>
        <p:nvSpPr>
          <p:cNvPr id="8" name="Freeform 8"/>
          <p:cNvSpPr/>
          <p:nvPr/>
        </p:nvSpPr>
        <p:spPr>
          <a:xfrm rot="-5400000">
            <a:off x="1573519" y="3017831"/>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4">
              <a:extLst>
                <a:ext uri="{96DAC541-7B7A-43D3-8B79-37D633B846F1}">
                  <asvg:svgBlip xmlns:asvg="http://schemas.microsoft.com/office/drawing/2016/SVG/main" r:embed="rId5"/>
                </a:ext>
              </a:extLst>
            </a:blip>
            <a:stretch>
              <a:fillRect l="-105420"/>
            </a:stretch>
          </a:blipFill>
          <a:ln cap="sq">
            <a:noFill/>
            <a:prstDash val="solid"/>
            <a:miter/>
          </a:ln>
        </p:spPr>
        <p:txBody>
          <a:bodyPr/>
          <a:lstStyle/>
          <a:p>
            <a:endParaRPr lang="en-US"/>
          </a:p>
        </p:txBody>
      </p:sp>
      <p:sp>
        <p:nvSpPr>
          <p:cNvPr id="9" name="Freeform 9"/>
          <p:cNvSpPr/>
          <p:nvPr/>
        </p:nvSpPr>
        <p:spPr>
          <a:xfrm rot="-5400000">
            <a:off x="1132043" y="3647976"/>
            <a:ext cx="1841376" cy="1841376"/>
          </a:xfrm>
          <a:custGeom>
            <a:avLst/>
            <a:gdLst/>
            <a:ahLst/>
            <a:cxnLst/>
            <a:rect l="l" t="t" r="r" b="b"/>
            <a:pathLst>
              <a:path w="1841376" h="1841376">
                <a:moveTo>
                  <a:pt x="0" y="0"/>
                </a:moveTo>
                <a:lnTo>
                  <a:pt x="1841377" y="0"/>
                </a:lnTo>
                <a:lnTo>
                  <a:pt x="1841377"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0" name="AutoShape 10"/>
          <p:cNvSpPr/>
          <p:nvPr/>
        </p:nvSpPr>
        <p:spPr>
          <a:xfrm>
            <a:off x="2081288" y="5489352"/>
            <a:ext cx="0" cy="467846"/>
          </a:xfrm>
          <a:prstGeom prst="line">
            <a:avLst/>
          </a:prstGeom>
          <a:ln w="38100" cap="rnd">
            <a:solidFill>
              <a:srgbClr val="333F48"/>
            </a:solidFill>
            <a:prstDash val="sysDot"/>
            <a:headEnd type="none" w="sm" len="sm"/>
            <a:tailEnd type="oval" w="lg" len="lg"/>
          </a:ln>
        </p:spPr>
        <p:txBody>
          <a:bodyPr/>
          <a:lstStyle/>
          <a:p>
            <a:endParaRPr lang="en-US"/>
          </a:p>
        </p:txBody>
      </p:sp>
      <p:sp>
        <p:nvSpPr>
          <p:cNvPr id="11" name="Freeform 11"/>
          <p:cNvSpPr/>
          <p:nvPr/>
        </p:nvSpPr>
        <p:spPr>
          <a:xfrm rot="-5400000" flipH="1" flipV="1">
            <a:off x="3633992" y="4033370"/>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8">
              <a:extLst>
                <a:ext uri="{96DAC541-7B7A-43D3-8B79-37D633B846F1}">
                  <asvg:svgBlip xmlns:asvg="http://schemas.microsoft.com/office/drawing/2016/SVG/main" r:embed="rId9"/>
                </a:ext>
              </a:extLst>
            </a:blip>
            <a:stretch>
              <a:fillRect l="-105420"/>
            </a:stretch>
          </a:blipFill>
        </p:spPr>
        <p:txBody>
          <a:bodyPr/>
          <a:lstStyle/>
          <a:p>
            <a:endParaRPr lang="en-US"/>
          </a:p>
        </p:txBody>
      </p:sp>
      <p:sp>
        <p:nvSpPr>
          <p:cNvPr id="12" name="Freeform 12"/>
          <p:cNvSpPr/>
          <p:nvPr/>
        </p:nvSpPr>
        <p:spPr>
          <a:xfrm rot="-5400000">
            <a:off x="3221073" y="3647976"/>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3" name="AutoShape 13"/>
          <p:cNvSpPr/>
          <p:nvPr/>
        </p:nvSpPr>
        <p:spPr>
          <a:xfrm flipH="1" flipV="1">
            <a:off x="4111083" y="3179952"/>
            <a:ext cx="3218" cy="467835"/>
          </a:xfrm>
          <a:prstGeom prst="line">
            <a:avLst/>
          </a:prstGeom>
          <a:ln w="38100" cap="rnd">
            <a:solidFill>
              <a:srgbClr val="FFD600"/>
            </a:solidFill>
            <a:prstDash val="sysDot"/>
            <a:headEnd type="none" w="sm" len="sm"/>
            <a:tailEnd type="oval" w="lg" len="lg"/>
          </a:ln>
        </p:spPr>
        <p:txBody>
          <a:bodyPr/>
          <a:lstStyle/>
          <a:p>
            <a:endParaRPr lang="en-US"/>
          </a:p>
        </p:txBody>
      </p:sp>
      <p:sp>
        <p:nvSpPr>
          <p:cNvPr id="14" name="Freeform 14"/>
          <p:cNvSpPr/>
          <p:nvPr/>
        </p:nvSpPr>
        <p:spPr>
          <a:xfrm rot="-5400000">
            <a:off x="5690466" y="3017919"/>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4">
              <a:extLst>
                <a:ext uri="{96DAC541-7B7A-43D3-8B79-37D633B846F1}">
                  <asvg:svgBlip xmlns:asvg="http://schemas.microsoft.com/office/drawing/2016/SVG/main" r:embed="rId5"/>
                </a:ext>
              </a:extLst>
            </a:blip>
            <a:stretch>
              <a:fillRect l="-105420"/>
            </a:stretch>
          </a:blipFill>
          <a:ln cap="sq">
            <a:noFill/>
            <a:prstDash val="solid"/>
            <a:miter/>
          </a:ln>
        </p:spPr>
        <p:txBody>
          <a:bodyPr/>
          <a:lstStyle/>
          <a:p>
            <a:endParaRPr lang="en-US"/>
          </a:p>
        </p:txBody>
      </p:sp>
      <p:sp>
        <p:nvSpPr>
          <p:cNvPr id="15" name="Freeform 15"/>
          <p:cNvSpPr/>
          <p:nvPr/>
        </p:nvSpPr>
        <p:spPr>
          <a:xfrm rot="-5400000">
            <a:off x="5248990" y="3648064"/>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6" name="AutoShape 16"/>
          <p:cNvSpPr/>
          <p:nvPr/>
        </p:nvSpPr>
        <p:spPr>
          <a:xfrm>
            <a:off x="6198235" y="5489440"/>
            <a:ext cx="0" cy="467846"/>
          </a:xfrm>
          <a:prstGeom prst="line">
            <a:avLst/>
          </a:prstGeom>
          <a:ln w="38100" cap="rnd">
            <a:solidFill>
              <a:srgbClr val="333F48"/>
            </a:solidFill>
            <a:prstDash val="sysDot"/>
            <a:headEnd type="none" w="sm" len="sm"/>
            <a:tailEnd type="oval" w="lg" len="lg"/>
          </a:ln>
        </p:spPr>
        <p:txBody>
          <a:bodyPr/>
          <a:lstStyle/>
          <a:p>
            <a:endParaRPr lang="en-US"/>
          </a:p>
        </p:txBody>
      </p:sp>
      <p:sp>
        <p:nvSpPr>
          <p:cNvPr id="17" name="Freeform 17"/>
          <p:cNvSpPr/>
          <p:nvPr/>
        </p:nvSpPr>
        <p:spPr>
          <a:xfrm rot="-5400000" flipH="1" flipV="1">
            <a:off x="7750938" y="4033458"/>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8">
              <a:extLst>
                <a:ext uri="{96DAC541-7B7A-43D3-8B79-37D633B846F1}">
                  <asvg:svgBlip xmlns:asvg="http://schemas.microsoft.com/office/drawing/2016/SVG/main" r:embed="rId9"/>
                </a:ext>
              </a:extLst>
            </a:blip>
            <a:stretch>
              <a:fillRect l="-105420"/>
            </a:stretch>
          </a:blipFill>
          <a:ln cap="sq">
            <a:noFill/>
            <a:prstDash val="solid"/>
            <a:miter/>
          </a:ln>
        </p:spPr>
        <p:txBody>
          <a:bodyPr/>
          <a:lstStyle/>
          <a:p>
            <a:endParaRPr lang="en-US"/>
          </a:p>
        </p:txBody>
      </p:sp>
      <p:sp>
        <p:nvSpPr>
          <p:cNvPr id="18" name="Freeform 18"/>
          <p:cNvSpPr/>
          <p:nvPr/>
        </p:nvSpPr>
        <p:spPr>
          <a:xfrm rot="-5400000">
            <a:off x="7338020" y="3648064"/>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9" name="AutoShape 19"/>
          <p:cNvSpPr/>
          <p:nvPr/>
        </p:nvSpPr>
        <p:spPr>
          <a:xfrm flipH="1" flipV="1">
            <a:off x="8228029" y="3180040"/>
            <a:ext cx="3218" cy="467835"/>
          </a:xfrm>
          <a:prstGeom prst="line">
            <a:avLst/>
          </a:prstGeom>
          <a:ln w="38100" cap="rnd">
            <a:solidFill>
              <a:srgbClr val="FFD600"/>
            </a:solidFill>
            <a:prstDash val="sysDot"/>
            <a:headEnd type="none" w="sm" len="sm"/>
            <a:tailEnd type="oval" w="lg" len="lg"/>
          </a:ln>
        </p:spPr>
        <p:txBody>
          <a:bodyPr/>
          <a:lstStyle/>
          <a:p>
            <a:endParaRPr lang="en-US"/>
          </a:p>
        </p:txBody>
      </p:sp>
      <p:sp>
        <p:nvSpPr>
          <p:cNvPr id="20" name="Freeform 20"/>
          <p:cNvSpPr/>
          <p:nvPr/>
        </p:nvSpPr>
        <p:spPr>
          <a:xfrm rot="-5400000">
            <a:off x="9810806" y="3017919"/>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4">
              <a:extLst>
                <a:ext uri="{96DAC541-7B7A-43D3-8B79-37D633B846F1}">
                  <asvg:svgBlip xmlns:asvg="http://schemas.microsoft.com/office/drawing/2016/SVG/main" r:embed="rId5"/>
                </a:ext>
              </a:extLst>
            </a:blip>
            <a:stretch>
              <a:fillRect l="-105420"/>
            </a:stretch>
          </a:blipFill>
          <a:ln cap="sq">
            <a:noFill/>
            <a:prstDash val="solid"/>
            <a:miter/>
          </a:ln>
        </p:spPr>
        <p:txBody>
          <a:bodyPr/>
          <a:lstStyle/>
          <a:p>
            <a:endParaRPr lang="en-US"/>
          </a:p>
        </p:txBody>
      </p:sp>
      <p:sp>
        <p:nvSpPr>
          <p:cNvPr id="21" name="Freeform 21"/>
          <p:cNvSpPr/>
          <p:nvPr/>
        </p:nvSpPr>
        <p:spPr>
          <a:xfrm rot="-5400000">
            <a:off x="9369331" y="3648064"/>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22" name="AutoShape 22"/>
          <p:cNvSpPr/>
          <p:nvPr/>
        </p:nvSpPr>
        <p:spPr>
          <a:xfrm>
            <a:off x="10318576" y="5489440"/>
            <a:ext cx="0" cy="467846"/>
          </a:xfrm>
          <a:prstGeom prst="line">
            <a:avLst/>
          </a:prstGeom>
          <a:ln w="38100" cap="rnd">
            <a:solidFill>
              <a:srgbClr val="333F48"/>
            </a:solidFill>
            <a:prstDash val="sysDot"/>
            <a:headEnd type="none" w="sm" len="sm"/>
            <a:tailEnd type="oval" w="lg" len="lg"/>
          </a:ln>
        </p:spPr>
        <p:txBody>
          <a:bodyPr/>
          <a:lstStyle/>
          <a:p>
            <a:endParaRPr lang="en-US"/>
          </a:p>
        </p:txBody>
      </p:sp>
      <p:sp>
        <p:nvSpPr>
          <p:cNvPr id="23" name="Freeform 23"/>
          <p:cNvSpPr/>
          <p:nvPr/>
        </p:nvSpPr>
        <p:spPr>
          <a:xfrm rot="-5400000" flipH="1" flipV="1">
            <a:off x="11865911" y="4033370"/>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8">
              <a:extLst>
                <a:ext uri="{96DAC541-7B7A-43D3-8B79-37D633B846F1}">
                  <asvg:svgBlip xmlns:asvg="http://schemas.microsoft.com/office/drawing/2016/SVG/main" r:embed="rId9"/>
                </a:ext>
              </a:extLst>
            </a:blip>
            <a:stretch>
              <a:fillRect l="-105420"/>
            </a:stretch>
          </a:blipFill>
          <a:ln cap="sq">
            <a:noFill/>
            <a:prstDash val="solid"/>
            <a:miter/>
          </a:ln>
        </p:spPr>
        <p:txBody>
          <a:bodyPr/>
          <a:lstStyle/>
          <a:p>
            <a:endParaRPr lang="en-US"/>
          </a:p>
        </p:txBody>
      </p:sp>
      <p:sp>
        <p:nvSpPr>
          <p:cNvPr id="24" name="Freeform 24"/>
          <p:cNvSpPr/>
          <p:nvPr/>
        </p:nvSpPr>
        <p:spPr>
          <a:xfrm rot="-5400000">
            <a:off x="11452993" y="3647976"/>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25" name="AutoShape 25"/>
          <p:cNvSpPr/>
          <p:nvPr/>
        </p:nvSpPr>
        <p:spPr>
          <a:xfrm flipH="1" flipV="1">
            <a:off x="12343002" y="3179952"/>
            <a:ext cx="3218" cy="467835"/>
          </a:xfrm>
          <a:prstGeom prst="line">
            <a:avLst/>
          </a:prstGeom>
          <a:ln w="38100" cap="rnd">
            <a:solidFill>
              <a:srgbClr val="FFD600"/>
            </a:solidFill>
            <a:prstDash val="sysDot"/>
            <a:headEnd type="none" w="sm" len="sm"/>
            <a:tailEnd type="oval" w="lg" len="lg"/>
          </a:ln>
        </p:spPr>
        <p:txBody>
          <a:bodyPr/>
          <a:lstStyle/>
          <a:p>
            <a:endParaRPr lang="en-US"/>
          </a:p>
        </p:txBody>
      </p:sp>
      <p:sp>
        <p:nvSpPr>
          <p:cNvPr id="26" name="Freeform 26"/>
          <p:cNvSpPr/>
          <p:nvPr/>
        </p:nvSpPr>
        <p:spPr>
          <a:xfrm rot="-5400000">
            <a:off x="13927698" y="3017919"/>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4">
              <a:extLst>
                <a:ext uri="{96DAC541-7B7A-43D3-8B79-37D633B846F1}">
                  <asvg:svgBlip xmlns:asvg="http://schemas.microsoft.com/office/drawing/2016/SVG/main" r:embed="rId5"/>
                </a:ext>
              </a:extLst>
            </a:blip>
            <a:stretch>
              <a:fillRect l="-105420"/>
            </a:stretch>
          </a:blipFill>
          <a:ln cap="sq">
            <a:noFill/>
            <a:prstDash val="solid"/>
            <a:miter/>
          </a:ln>
        </p:spPr>
        <p:txBody>
          <a:bodyPr/>
          <a:lstStyle/>
          <a:p>
            <a:endParaRPr lang="en-US"/>
          </a:p>
        </p:txBody>
      </p:sp>
      <p:sp>
        <p:nvSpPr>
          <p:cNvPr id="27" name="Freeform 27"/>
          <p:cNvSpPr/>
          <p:nvPr/>
        </p:nvSpPr>
        <p:spPr>
          <a:xfrm rot="-5400000">
            <a:off x="13486223" y="3648064"/>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28" name="AutoShape 28"/>
          <p:cNvSpPr/>
          <p:nvPr/>
        </p:nvSpPr>
        <p:spPr>
          <a:xfrm>
            <a:off x="14435468" y="5489440"/>
            <a:ext cx="0" cy="467846"/>
          </a:xfrm>
          <a:prstGeom prst="line">
            <a:avLst/>
          </a:prstGeom>
          <a:ln w="38100" cap="rnd">
            <a:solidFill>
              <a:srgbClr val="333F48"/>
            </a:solidFill>
            <a:prstDash val="sysDot"/>
            <a:headEnd type="none" w="sm" len="sm"/>
            <a:tailEnd type="oval" w="lg" len="lg"/>
          </a:ln>
        </p:spPr>
        <p:txBody>
          <a:bodyPr/>
          <a:lstStyle/>
          <a:p>
            <a:endParaRPr lang="en-US"/>
          </a:p>
        </p:txBody>
      </p:sp>
      <p:sp>
        <p:nvSpPr>
          <p:cNvPr id="29" name="Freeform 29"/>
          <p:cNvSpPr/>
          <p:nvPr/>
        </p:nvSpPr>
        <p:spPr>
          <a:xfrm rot="-5400000" flipH="1" flipV="1">
            <a:off x="15761494" y="4033370"/>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8">
              <a:extLst>
                <a:ext uri="{96DAC541-7B7A-43D3-8B79-37D633B846F1}">
                  <asvg:svgBlip xmlns:asvg="http://schemas.microsoft.com/office/drawing/2016/SVG/main" r:embed="rId9"/>
                </a:ext>
              </a:extLst>
            </a:blip>
            <a:stretch>
              <a:fillRect l="-105420"/>
            </a:stretch>
          </a:blipFill>
        </p:spPr>
        <p:txBody>
          <a:bodyPr/>
          <a:lstStyle/>
          <a:p>
            <a:endParaRPr lang="en-US"/>
          </a:p>
        </p:txBody>
      </p:sp>
      <p:sp>
        <p:nvSpPr>
          <p:cNvPr id="30" name="Freeform 30"/>
          <p:cNvSpPr/>
          <p:nvPr/>
        </p:nvSpPr>
        <p:spPr>
          <a:xfrm rot="-5400000">
            <a:off x="15348575" y="3647976"/>
            <a:ext cx="1841376" cy="1841376"/>
          </a:xfrm>
          <a:custGeom>
            <a:avLst/>
            <a:gdLst/>
            <a:ahLst/>
            <a:cxnLst/>
            <a:rect l="l" t="t" r="r" b="b"/>
            <a:pathLst>
              <a:path w="1841376" h="1841376">
                <a:moveTo>
                  <a:pt x="0" y="0"/>
                </a:moveTo>
                <a:lnTo>
                  <a:pt x="1841377" y="0"/>
                </a:lnTo>
                <a:lnTo>
                  <a:pt x="1841377"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31" name="TextBox 31"/>
          <p:cNvSpPr txBox="1"/>
          <p:nvPr/>
        </p:nvSpPr>
        <p:spPr>
          <a:xfrm>
            <a:off x="14931453" y="717055"/>
            <a:ext cx="2482538" cy="2580149"/>
          </a:xfrm>
          <a:prstGeom prst="rect">
            <a:avLst/>
          </a:prstGeom>
        </p:spPr>
        <p:txBody>
          <a:bodyPr lIns="0" tIns="0" rIns="0" bIns="0" rtlCol="0" anchor="t">
            <a:spAutoFit/>
          </a:bodyPr>
          <a:lstStyle/>
          <a:p>
            <a:pPr algn="ctr">
              <a:lnSpc>
                <a:spcPts val="2336"/>
              </a:lnSpc>
            </a:pPr>
            <a:r>
              <a:rPr lang="en-US" sz="1825">
                <a:solidFill>
                  <a:srgbClr val="343432"/>
                </a:solidFill>
                <a:latin typeface="Open Sauce"/>
              </a:rPr>
              <a:t>Our project combined data processing, database management, web development, and data visualization to promote pedestrian safety awareness.</a:t>
            </a:r>
          </a:p>
          <a:p>
            <a:pPr marL="0" lvl="0" indent="0" algn="ctr">
              <a:lnSpc>
                <a:spcPts val="2336"/>
              </a:lnSpc>
              <a:spcBef>
                <a:spcPct val="0"/>
              </a:spcBef>
            </a:pPr>
            <a:endParaRPr lang="en-US" sz="1825">
              <a:solidFill>
                <a:srgbClr val="343432"/>
              </a:solidFill>
              <a:latin typeface="Open Sauce"/>
            </a:endParaRPr>
          </a:p>
        </p:txBody>
      </p:sp>
      <p:sp>
        <p:nvSpPr>
          <p:cNvPr id="32" name="AutoShape 32"/>
          <p:cNvSpPr/>
          <p:nvPr/>
        </p:nvSpPr>
        <p:spPr>
          <a:xfrm flipH="1" flipV="1">
            <a:off x="16256964" y="3142071"/>
            <a:ext cx="3218" cy="467835"/>
          </a:xfrm>
          <a:prstGeom prst="line">
            <a:avLst/>
          </a:prstGeom>
          <a:ln w="38100" cap="rnd">
            <a:solidFill>
              <a:srgbClr val="FFD600"/>
            </a:solidFill>
            <a:prstDash val="sysDot"/>
            <a:headEnd type="none" w="sm" len="sm"/>
            <a:tailEnd type="oval" w="lg" len="lg"/>
          </a:ln>
        </p:spPr>
        <p:txBody>
          <a:bodyPr/>
          <a:lstStyle/>
          <a:p>
            <a:endParaRPr lang="en-US"/>
          </a:p>
        </p:txBody>
      </p:sp>
      <p:sp>
        <p:nvSpPr>
          <p:cNvPr id="33" name="Freeform 33"/>
          <p:cNvSpPr/>
          <p:nvPr/>
        </p:nvSpPr>
        <p:spPr>
          <a:xfrm>
            <a:off x="1529127" y="4025800"/>
            <a:ext cx="1055221" cy="1055221"/>
          </a:xfrm>
          <a:custGeom>
            <a:avLst/>
            <a:gdLst/>
            <a:ahLst/>
            <a:cxnLst/>
            <a:rect l="l" t="t" r="r" b="b"/>
            <a:pathLst>
              <a:path w="1055221" h="1055221">
                <a:moveTo>
                  <a:pt x="0" y="0"/>
                </a:moveTo>
                <a:lnTo>
                  <a:pt x="1055221" y="0"/>
                </a:lnTo>
                <a:lnTo>
                  <a:pt x="1055221" y="1055221"/>
                </a:lnTo>
                <a:lnTo>
                  <a:pt x="0" y="10552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Freeform 34"/>
          <p:cNvSpPr/>
          <p:nvPr/>
        </p:nvSpPr>
        <p:spPr>
          <a:xfrm>
            <a:off x="3642751" y="3979706"/>
            <a:ext cx="1055221" cy="1055221"/>
          </a:xfrm>
          <a:custGeom>
            <a:avLst/>
            <a:gdLst/>
            <a:ahLst/>
            <a:cxnLst/>
            <a:rect l="l" t="t" r="r" b="b"/>
            <a:pathLst>
              <a:path w="1055221" h="1055221">
                <a:moveTo>
                  <a:pt x="0" y="0"/>
                </a:moveTo>
                <a:lnTo>
                  <a:pt x="1055221" y="0"/>
                </a:lnTo>
                <a:lnTo>
                  <a:pt x="1055221" y="1055221"/>
                </a:lnTo>
                <a:lnTo>
                  <a:pt x="0" y="10552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5" name="Freeform 35"/>
          <p:cNvSpPr/>
          <p:nvPr/>
        </p:nvSpPr>
        <p:spPr>
          <a:xfrm>
            <a:off x="5632973" y="4101925"/>
            <a:ext cx="1030222" cy="1032804"/>
          </a:xfrm>
          <a:custGeom>
            <a:avLst/>
            <a:gdLst/>
            <a:ahLst/>
            <a:cxnLst/>
            <a:rect l="l" t="t" r="r" b="b"/>
            <a:pathLst>
              <a:path w="1030222" h="1032804">
                <a:moveTo>
                  <a:pt x="0" y="0"/>
                </a:moveTo>
                <a:lnTo>
                  <a:pt x="1030222" y="0"/>
                </a:lnTo>
                <a:lnTo>
                  <a:pt x="1030222" y="1032804"/>
                </a:lnTo>
                <a:lnTo>
                  <a:pt x="0" y="10328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6" name="Freeform 36"/>
          <p:cNvSpPr/>
          <p:nvPr/>
        </p:nvSpPr>
        <p:spPr>
          <a:xfrm>
            <a:off x="7682545" y="4166200"/>
            <a:ext cx="1288167" cy="805105"/>
          </a:xfrm>
          <a:custGeom>
            <a:avLst/>
            <a:gdLst/>
            <a:ahLst/>
            <a:cxnLst/>
            <a:rect l="l" t="t" r="r" b="b"/>
            <a:pathLst>
              <a:path w="1288167" h="805105">
                <a:moveTo>
                  <a:pt x="0" y="0"/>
                </a:moveTo>
                <a:lnTo>
                  <a:pt x="1288167" y="0"/>
                </a:lnTo>
                <a:lnTo>
                  <a:pt x="1288167" y="805104"/>
                </a:lnTo>
                <a:lnTo>
                  <a:pt x="0" y="8051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7" name="Freeform 37"/>
          <p:cNvSpPr/>
          <p:nvPr/>
        </p:nvSpPr>
        <p:spPr>
          <a:xfrm>
            <a:off x="9749446" y="4026111"/>
            <a:ext cx="1054910" cy="1054910"/>
          </a:xfrm>
          <a:custGeom>
            <a:avLst/>
            <a:gdLst/>
            <a:ahLst/>
            <a:cxnLst/>
            <a:rect l="l" t="t" r="r" b="b"/>
            <a:pathLst>
              <a:path w="1054910" h="1054910">
                <a:moveTo>
                  <a:pt x="0" y="0"/>
                </a:moveTo>
                <a:lnTo>
                  <a:pt x="1054910" y="0"/>
                </a:lnTo>
                <a:lnTo>
                  <a:pt x="1054910" y="1054910"/>
                </a:lnTo>
                <a:lnTo>
                  <a:pt x="0" y="105491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8" name="Freeform 38"/>
          <p:cNvSpPr/>
          <p:nvPr/>
        </p:nvSpPr>
        <p:spPr>
          <a:xfrm>
            <a:off x="11777558" y="4137024"/>
            <a:ext cx="1157646" cy="710505"/>
          </a:xfrm>
          <a:custGeom>
            <a:avLst/>
            <a:gdLst/>
            <a:ahLst/>
            <a:cxnLst/>
            <a:rect l="l" t="t" r="r" b="b"/>
            <a:pathLst>
              <a:path w="1157646" h="710505">
                <a:moveTo>
                  <a:pt x="0" y="0"/>
                </a:moveTo>
                <a:lnTo>
                  <a:pt x="1157647" y="0"/>
                </a:lnTo>
                <a:lnTo>
                  <a:pt x="1157647" y="710505"/>
                </a:lnTo>
                <a:lnTo>
                  <a:pt x="0" y="71050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9" name="Freeform 39"/>
          <p:cNvSpPr/>
          <p:nvPr/>
        </p:nvSpPr>
        <p:spPr>
          <a:xfrm>
            <a:off x="13721544" y="3946658"/>
            <a:ext cx="1405929" cy="931428"/>
          </a:xfrm>
          <a:custGeom>
            <a:avLst/>
            <a:gdLst/>
            <a:ahLst/>
            <a:cxnLst/>
            <a:rect l="l" t="t" r="r" b="b"/>
            <a:pathLst>
              <a:path w="1405929" h="931428">
                <a:moveTo>
                  <a:pt x="0" y="0"/>
                </a:moveTo>
                <a:lnTo>
                  <a:pt x="1405930" y="0"/>
                </a:lnTo>
                <a:lnTo>
                  <a:pt x="1405930" y="931428"/>
                </a:lnTo>
                <a:lnTo>
                  <a:pt x="0" y="93142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0" name="Freeform 40"/>
          <p:cNvSpPr/>
          <p:nvPr/>
        </p:nvSpPr>
        <p:spPr>
          <a:xfrm>
            <a:off x="15726181" y="4025800"/>
            <a:ext cx="1108930" cy="1108930"/>
          </a:xfrm>
          <a:custGeom>
            <a:avLst/>
            <a:gdLst/>
            <a:ahLst/>
            <a:cxnLst/>
            <a:rect l="l" t="t" r="r" b="b"/>
            <a:pathLst>
              <a:path w="1108930" h="1108930">
                <a:moveTo>
                  <a:pt x="0" y="0"/>
                </a:moveTo>
                <a:lnTo>
                  <a:pt x="1108930" y="0"/>
                </a:lnTo>
                <a:lnTo>
                  <a:pt x="1108930" y="1108929"/>
                </a:lnTo>
                <a:lnTo>
                  <a:pt x="0" y="110892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41" name="Freeform 41"/>
          <p:cNvSpPr/>
          <p:nvPr/>
        </p:nvSpPr>
        <p:spPr>
          <a:xfrm>
            <a:off x="1051052" y="1582046"/>
            <a:ext cx="7315200" cy="36576"/>
          </a:xfrm>
          <a:custGeom>
            <a:avLst/>
            <a:gdLst/>
            <a:ahLst/>
            <a:cxnLst/>
            <a:rect l="l" t="t" r="r" b="b"/>
            <a:pathLst>
              <a:path w="7315200" h="36576">
                <a:moveTo>
                  <a:pt x="0" y="0"/>
                </a:moveTo>
                <a:lnTo>
                  <a:pt x="7315200" y="0"/>
                </a:lnTo>
                <a:lnTo>
                  <a:pt x="7315200" y="36576"/>
                </a:lnTo>
                <a:lnTo>
                  <a:pt x="0" y="3657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grpSp>
        <p:nvGrpSpPr>
          <p:cNvPr id="42" name="Group 42"/>
          <p:cNvGrpSpPr/>
          <p:nvPr/>
        </p:nvGrpSpPr>
        <p:grpSpPr>
          <a:xfrm>
            <a:off x="4181293" y="7761619"/>
            <a:ext cx="1685612" cy="1658606"/>
            <a:chOff x="0" y="0"/>
            <a:chExt cx="2247483" cy="2211474"/>
          </a:xfrm>
        </p:grpSpPr>
        <p:pic>
          <p:nvPicPr>
            <p:cNvPr id="43" name="Picture 43"/>
            <p:cNvPicPr>
              <a:picLocks noChangeAspect="1"/>
            </p:cNvPicPr>
            <p:nvPr/>
          </p:nvPicPr>
          <p:blipFill>
            <a:blip r:embed="rId28"/>
            <a:srcRect t="801" b="801"/>
            <a:stretch>
              <a:fillRect/>
            </a:stretch>
          </p:blipFill>
          <p:spPr>
            <a:xfrm>
              <a:off x="0" y="0"/>
              <a:ext cx="2247483" cy="2211474"/>
            </a:xfrm>
            <a:prstGeom prst="rect">
              <a:avLst/>
            </a:prstGeom>
          </p:spPr>
        </p:pic>
      </p:grpSp>
      <p:grpSp>
        <p:nvGrpSpPr>
          <p:cNvPr id="44" name="Group 44"/>
          <p:cNvGrpSpPr/>
          <p:nvPr/>
        </p:nvGrpSpPr>
        <p:grpSpPr>
          <a:xfrm>
            <a:off x="6223243" y="7761619"/>
            <a:ext cx="1685612" cy="1658606"/>
            <a:chOff x="0" y="0"/>
            <a:chExt cx="2247483" cy="2211474"/>
          </a:xfrm>
        </p:grpSpPr>
        <p:pic>
          <p:nvPicPr>
            <p:cNvPr id="45" name="Picture 45"/>
            <p:cNvPicPr>
              <a:picLocks noChangeAspect="1"/>
            </p:cNvPicPr>
            <p:nvPr/>
          </p:nvPicPr>
          <p:blipFill>
            <a:blip r:embed="rId29"/>
            <a:srcRect l="11889" r="11889"/>
            <a:stretch>
              <a:fillRect/>
            </a:stretch>
          </p:blipFill>
          <p:spPr>
            <a:xfrm>
              <a:off x="0" y="0"/>
              <a:ext cx="2247483" cy="2211474"/>
            </a:xfrm>
            <a:prstGeom prst="rect">
              <a:avLst/>
            </a:prstGeom>
          </p:spPr>
        </p:pic>
      </p:grpSp>
      <p:grpSp>
        <p:nvGrpSpPr>
          <p:cNvPr id="46" name="Group 46"/>
          <p:cNvGrpSpPr/>
          <p:nvPr/>
        </p:nvGrpSpPr>
        <p:grpSpPr>
          <a:xfrm>
            <a:off x="8172961" y="7761619"/>
            <a:ext cx="1685612" cy="1658606"/>
            <a:chOff x="0" y="0"/>
            <a:chExt cx="2247483" cy="2211474"/>
          </a:xfrm>
        </p:grpSpPr>
        <p:pic>
          <p:nvPicPr>
            <p:cNvPr id="47" name="Picture 47"/>
            <p:cNvPicPr>
              <a:picLocks noChangeAspect="1"/>
            </p:cNvPicPr>
            <p:nvPr/>
          </p:nvPicPr>
          <p:blipFill>
            <a:blip r:embed="rId30"/>
            <a:srcRect t="801" b="801"/>
            <a:stretch>
              <a:fillRect/>
            </a:stretch>
          </p:blipFill>
          <p:spPr>
            <a:xfrm>
              <a:off x="0" y="0"/>
              <a:ext cx="2247483" cy="2211474"/>
            </a:xfrm>
            <a:prstGeom prst="rect">
              <a:avLst/>
            </a:prstGeom>
          </p:spPr>
        </p:pic>
      </p:grpSp>
      <p:grpSp>
        <p:nvGrpSpPr>
          <p:cNvPr id="48" name="Group 48"/>
          <p:cNvGrpSpPr/>
          <p:nvPr/>
        </p:nvGrpSpPr>
        <p:grpSpPr>
          <a:xfrm>
            <a:off x="10053307" y="7761619"/>
            <a:ext cx="1685612" cy="1658606"/>
            <a:chOff x="0" y="0"/>
            <a:chExt cx="2247483" cy="2211474"/>
          </a:xfrm>
        </p:grpSpPr>
        <p:pic>
          <p:nvPicPr>
            <p:cNvPr id="49" name="Picture 49"/>
            <p:cNvPicPr>
              <a:picLocks noChangeAspect="1"/>
            </p:cNvPicPr>
            <p:nvPr/>
          </p:nvPicPr>
          <p:blipFill>
            <a:blip r:embed="rId31"/>
            <a:srcRect t="801" b="801"/>
            <a:stretch>
              <a:fillRect/>
            </a:stretch>
          </p:blipFill>
          <p:spPr>
            <a:xfrm>
              <a:off x="0" y="0"/>
              <a:ext cx="2247483" cy="2211474"/>
            </a:xfrm>
            <a:prstGeom prst="rect">
              <a:avLst/>
            </a:prstGeom>
          </p:spPr>
        </p:pic>
      </p:grpSp>
      <p:grpSp>
        <p:nvGrpSpPr>
          <p:cNvPr id="50" name="Group 50"/>
          <p:cNvGrpSpPr/>
          <p:nvPr/>
        </p:nvGrpSpPr>
        <p:grpSpPr>
          <a:xfrm>
            <a:off x="12017347" y="7761619"/>
            <a:ext cx="2498694" cy="1658606"/>
            <a:chOff x="0" y="0"/>
            <a:chExt cx="3331592" cy="2211474"/>
          </a:xfrm>
        </p:grpSpPr>
        <p:pic>
          <p:nvPicPr>
            <p:cNvPr id="51" name="Picture 51"/>
            <p:cNvPicPr>
              <a:picLocks noChangeAspect="1"/>
            </p:cNvPicPr>
            <p:nvPr/>
          </p:nvPicPr>
          <p:blipFill>
            <a:blip r:embed="rId32"/>
            <a:srcRect t="4812" b="4812"/>
            <a:stretch>
              <a:fillRect/>
            </a:stretch>
          </p:blipFill>
          <p:spPr>
            <a:xfrm>
              <a:off x="0" y="0"/>
              <a:ext cx="3331592" cy="2211474"/>
            </a:xfrm>
            <a:prstGeom prst="rect">
              <a:avLst/>
            </a:prstGeom>
          </p:spPr>
        </p:pic>
      </p:grpSp>
      <p:grpSp>
        <p:nvGrpSpPr>
          <p:cNvPr id="52" name="Group 52"/>
          <p:cNvGrpSpPr/>
          <p:nvPr/>
        </p:nvGrpSpPr>
        <p:grpSpPr>
          <a:xfrm>
            <a:off x="14931453" y="7761619"/>
            <a:ext cx="1685612" cy="1658606"/>
            <a:chOff x="0" y="0"/>
            <a:chExt cx="2247483" cy="2211474"/>
          </a:xfrm>
        </p:grpSpPr>
        <p:pic>
          <p:nvPicPr>
            <p:cNvPr id="53" name="Picture 53"/>
            <p:cNvPicPr>
              <a:picLocks noChangeAspect="1"/>
            </p:cNvPicPr>
            <p:nvPr/>
          </p:nvPicPr>
          <p:blipFill>
            <a:blip r:embed="rId33"/>
            <a:srcRect l="23445" r="23445"/>
            <a:stretch>
              <a:fillRect/>
            </a:stretch>
          </p:blipFill>
          <p:spPr>
            <a:xfrm>
              <a:off x="0" y="0"/>
              <a:ext cx="2247483" cy="2211474"/>
            </a:xfrm>
            <a:prstGeom prst="rect">
              <a:avLst/>
            </a:prstGeom>
          </p:spPr>
        </p:pic>
      </p:grpSp>
      <p:sp>
        <p:nvSpPr>
          <p:cNvPr id="54" name="TextBox 54"/>
          <p:cNvSpPr txBox="1"/>
          <p:nvPr/>
        </p:nvSpPr>
        <p:spPr>
          <a:xfrm>
            <a:off x="1051052" y="440375"/>
            <a:ext cx="8721434" cy="1084521"/>
          </a:xfrm>
          <a:prstGeom prst="rect">
            <a:avLst/>
          </a:prstGeom>
        </p:spPr>
        <p:txBody>
          <a:bodyPr lIns="0" tIns="0" rIns="0" bIns="0" rtlCol="0" anchor="t">
            <a:spAutoFit/>
          </a:bodyPr>
          <a:lstStyle/>
          <a:p>
            <a:pPr marL="0" lvl="0" indent="0" algn="l">
              <a:lnSpc>
                <a:spcPts val="8998"/>
              </a:lnSpc>
              <a:spcBef>
                <a:spcPct val="0"/>
              </a:spcBef>
            </a:pPr>
            <a:r>
              <a:rPr lang="en-US" sz="6427" spc="-128">
                <a:solidFill>
                  <a:srgbClr val="191919"/>
                </a:solidFill>
                <a:latin typeface="Open Sauce Bold"/>
              </a:rPr>
              <a:t>DATA PIPELINE</a:t>
            </a:r>
          </a:p>
        </p:txBody>
      </p:sp>
      <p:sp>
        <p:nvSpPr>
          <p:cNvPr id="55" name="TextBox 55"/>
          <p:cNvSpPr txBox="1"/>
          <p:nvPr/>
        </p:nvSpPr>
        <p:spPr>
          <a:xfrm>
            <a:off x="1051052" y="6045709"/>
            <a:ext cx="2060473" cy="1429408"/>
          </a:xfrm>
          <a:prstGeom prst="rect">
            <a:avLst/>
          </a:prstGeom>
        </p:spPr>
        <p:txBody>
          <a:bodyPr lIns="0" tIns="0" rIns="0" bIns="0" rtlCol="0" anchor="t">
            <a:spAutoFit/>
          </a:bodyPr>
          <a:lstStyle/>
          <a:p>
            <a:pPr algn="ctr">
              <a:lnSpc>
                <a:spcPts val="2336"/>
              </a:lnSpc>
            </a:pPr>
            <a:r>
              <a:rPr lang="en-US" sz="1825">
                <a:solidFill>
                  <a:srgbClr val="343432"/>
                </a:solidFill>
                <a:latin typeface="Open Sauce"/>
              </a:rPr>
              <a:t>Collected and processed crash data in Jupyter Notebook.</a:t>
            </a:r>
          </a:p>
          <a:p>
            <a:pPr marL="0" lvl="0" indent="0" algn="ctr">
              <a:lnSpc>
                <a:spcPts val="2336"/>
              </a:lnSpc>
              <a:spcBef>
                <a:spcPct val="0"/>
              </a:spcBef>
            </a:pPr>
            <a:endParaRPr lang="en-US" sz="1825">
              <a:solidFill>
                <a:srgbClr val="343432"/>
              </a:solidFill>
              <a:latin typeface="Open Sauce"/>
            </a:endParaRPr>
          </a:p>
        </p:txBody>
      </p:sp>
      <p:sp>
        <p:nvSpPr>
          <p:cNvPr id="56" name="TextBox 56"/>
          <p:cNvSpPr txBox="1"/>
          <p:nvPr/>
        </p:nvSpPr>
        <p:spPr>
          <a:xfrm>
            <a:off x="3080176" y="2135464"/>
            <a:ext cx="2060473" cy="1141723"/>
          </a:xfrm>
          <a:prstGeom prst="rect">
            <a:avLst/>
          </a:prstGeom>
        </p:spPr>
        <p:txBody>
          <a:bodyPr lIns="0" tIns="0" rIns="0" bIns="0" rtlCol="0" anchor="t">
            <a:spAutoFit/>
          </a:bodyPr>
          <a:lstStyle/>
          <a:p>
            <a:pPr algn="ctr">
              <a:lnSpc>
                <a:spcPts val="2336"/>
              </a:lnSpc>
            </a:pPr>
            <a:r>
              <a:rPr lang="en-US" sz="1825">
                <a:solidFill>
                  <a:srgbClr val="343432"/>
                </a:solidFill>
                <a:latin typeface="Open Sauce"/>
              </a:rPr>
              <a:t>Created an SQLite database to store the cleaned data.</a:t>
            </a:r>
          </a:p>
          <a:p>
            <a:pPr marL="0" lvl="0" indent="0" algn="ctr">
              <a:lnSpc>
                <a:spcPts val="2336"/>
              </a:lnSpc>
              <a:spcBef>
                <a:spcPct val="0"/>
              </a:spcBef>
            </a:pPr>
            <a:endParaRPr lang="en-US" sz="1825">
              <a:solidFill>
                <a:srgbClr val="343432"/>
              </a:solidFill>
              <a:latin typeface="Open Sauce"/>
            </a:endParaRPr>
          </a:p>
        </p:txBody>
      </p:sp>
      <p:sp>
        <p:nvSpPr>
          <p:cNvPr id="57" name="TextBox 57"/>
          <p:cNvSpPr txBox="1"/>
          <p:nvPr/>
        </p:nvSpPr>
        <p:spPr>
          <a:xfrm>
            <a:off x="5206207" y="6045709"/>
            <a:ext cx="2060473" cy="1429408"/>
          </a:xfrm>
          <a:prstGeom prst="rect">
            <a:avLst/>
          </a:prstGeom>
        </p:spPr>
        <p:txBody>
          <a:bodyPr lIns="0" tIns="0" rIns="0" bIns="0" rtlCol="0" anchor="t">
            <a:spAutoFit/>
          </a:bodyPr>
          <a:lstStyle/>
          <a:p>
            <a:pPr algn="ctr">
              <a:lnSpc>
                <a:spcPts val="2336"/>
              </a:lnSpc>
            </a:pPr>
            <a:r>
              <a:rPr lang="en-US" sz="1825">
                <a:solidFill>
                  <a:srgbClr val="343432"/>
                </a:solidFill>
                <a:latin typeface="Open Sauce"/>
              </a:rPr>
              <a:t>Utilized Python </a:t>
            </a:r>
          </a:p>
          <a:p>
            <a:pPr algn="ctr">
              <a:lnSpc>
                <a:spcPts val="2336"/>
              </a:lnSpc>
            </a:pPr>
            <a:r>
              <a:rPr lang="en-US" sz="1825">
                <a:solidFill>
                  <a:srgbClr val="343432"/>
                </a:solidFill>
                <a:latin typeface="Open Sauce"/>
              </a:rPr>
              <a:t>for data transformation and conversion.</a:t>
            </a:r>
          </a:p>
          <a:p>
            <a:pPr marL="0" lvl="0" indent="0" algn="ctr">
              <a:lnSpc>
                <a:spcPts val="2336"/>
              </a:lnSpc>
              <a:spcBef>
                <a:spcPct val="0"/>
              </a:spcBef>
            </a:pPr>
            <a:endParaRPr lang="en-US" sz="1825">
              <a:solidFill>
                <a:srgbClr val="343432"/>
              </a:solidFill>
              <a:latin typeface="Open Sauce"/>
            </a:endParaRPr>
          </a:p>
        </p:txBody>
      </p:sp>
      <p:sp>
        <p:nvSpPr>
          <p:cNvPr id="58" name="TextBox 58"/>
          <p:cNvSpPr txBox="1"/>
          <p:nvPr/>
        </p:nvSpPr>
        <p:spPr>
          <a:xfrm>
            <a:off x="6888285" y="1858271"/>
            <a:ext cx="2641389" cy="1429408"/>
          </a:xfrm>
          <a:prstGeom prst="rect">
            <a:avLst/>
          </a:prstGeom>
        </p:spPr>
        <p:txBody>
          <a:bodyPr lIns="0" tIns="0" rIns="0" bIns="0" rtlCol="0" anchor="t">
            <a:spAutoFit/>
          </a:bodyPr>
          <a:lstStyle/>
          <a:p>
            <a:pPr algn="ctr">
              <a:lnSpc>
                <a:spcPts val="2336"/>
              </a:lnSpc>
            </a:pPr>
            <a:r>
              <a:rPr lang="en-US" sz="1825">
                <a:solidFill>
                  <a:srgbClr val="343432"/>
                </a:solidFill>
                <a:latin typeface="Open Sauce"/>
              </a:rPr>
              <a:t>Developed a Flask web application with HTML, CSS, and Bootstrap for the user interface.</a:t>
            </a:r>
          </a:p>
          <a:p>
            <a:pPr marL="0" lvl="0" indent="0" algn="ctr">
              <a:lnSpc>
                <a:spcPts val="2336"/>
              </a:lnSpc>
              <a:spcBef>
                <a:spcPct val="0"/>
              </a:spcBef>
            </a:pPr>
            <a:endParaRPr lang="en-US" sz="1825">
              <a:solidFill>
                <a:srgbClr val="343432"/>
              </a:solidFill>
              <a:latin typeface="Open Sauce"/>
            </a:endParaRPr>
          </a:p>
        </p:txBody>
      </p:sp>
      <p:sp>
        <p:nvSpPr>
          <p:cNvPr id="59" name="TextBox 59"/>
          <p:cNvSpPr txBox="1"/>
          <p:nvPr/>
        </p:nvSpPr>
        <p:spPr>
          <a:xfrm>
            <a:off x="8995428" y="6059024"/>
            <a:ext cx="2763348" cy="1429408"/>
          </a:xfrm>
          <a:prstGeom prst="rect">
            <a:avLst/>
          </a:prstGeom>
        </p:spPr>
        <p:txBody>
          <a:bodyPr lIns="0" tIns="0" rIns="0" bIns="0" rtlCol="0" anchor="t">
            <a:spAutoFit/>
          </a:bodyPr>
          <a:lstStyle/>
          <a:p>
            <a:pPr algn="ctr">
              <a:lnSpc>
                <a:spcPts val="2336"/>
              </a:lnSpc>
            </a:pPr>
            <a:r>
              <a:rPr lang="en-US" sz="1825">
                <a:solidFill>
                  <a:srgbClr val="343432"/>
                </a:solidFill>
                <a:latin typeface="Open Sauce"/>
              </a:rPr>
              <a:t>Integrated the database using SQLAlchemy and displayed visualizations using Chart.js.</a:t>
            </a:r>
          </a:p>
          <a:p>
            <a:pPr marL="0" lvl="0" indent="0" algn="ctr">
              <a:lnSpc>
                <a:spcPts val="2336"/>
              </a:lnSpc>
              <a:spcBef>
                <a:spcPct val="0"/>
              </a:spcBef>
            </a:pPr>
            <a:endParaRPr lang="en-US" sz="1825">
              <a:solidFill>
                <a:srgbClr val="343432"/>
              </a:solidFill>
              <a:latin typeface="Open Sauce"/>
            </a:endParaRPr>
          </a:p>
        </p:txBody>
      </p:sp>
      <p:sp>
        <p:nvSpPr>
          <p:cNvPr id="60" name="TextBox 60"/>
          <p:cNvSpPr txBox="1"/>
          <p:nvPr/>
        </p:nvSpPr>
        <p:spPr>
          <a:xfrm>
            <a:off x="11330895" y="1339797"/>
            <a:ext cx="2060473" cy="2004778"/>
          </a:xfrm>
          <a:prstGeom prst="rect">
            <a:avLst/>
          </a:prstGeom>
        </p:spPr>
        <p:txBody>
          <a:bodyPr lIns="0" tIns="0" rIns="0" bIns="0" rtlCol="0" anchor="t">
            <a:spAutoFit/>
          </a:bodyPr>
          <a:lstStyle/>
          <a:p>
            <a:pPr algn="ctr">
              <a:lnSpc>
                <a:spcPts val="2336"/>
              </a:lnSpc>
            </a:pPr>
            <a:r>
              <a:rPr lang="en-US" sz="1825">
                <a:solidFill>
                  <a:srgbClr val="343432"/>
                </a:solidFill>
                <a:latin typeface="Open Sauce"/>
              </a:rPr>
              <a:t>Users could interact with the web app, access various pages, and visualize crash data.</a:t>
            </a:r>
          </a:p>
          <a:p>
            <a:pPr marL="0" lvl="0" indent="0" algn="ctr">
              <a:lnSpc>
                <a:spcPts val="2336"/>
              </a:lnSpc>
              <a:spcBef>
                <a:spcPct val="0"/>
              </a:spcBef>
            </a:pPr>
            <a:endParaRPr lang="en-US" sz="1825">
              <a:solidFill>
                <a:srgbClr val="343432"/>
              </a:solidFill>
              <a:latin typeface="Open Sauce"/>
            </a:endParaRPr>
          </a:p>
        </p:txBody>
      </p:sp>
      <p:sp>
        <p:nvSpPr>
          <p:cNvPr id="61" name="TextBox 61"/>
          <p:cNvSpPr txBox="1"/>
          <p:nvPr/>
        </p:nvSpPr>
        <p:spPr>
          <a:xfrm>
            <a:off x="13154392" y="6047015"/>
            <a:ext cx="2723299" cy="1429408"/>
          </a:xfrm>
          <a:prstGeom prst="rect">
            <a:avLst/>
          </a:prstGeom>
        </p:spPr>
        <p:txBody>
          <a:bodyPr lIns="0" tIns="0" rIns="0" bIns="0" rtlCol="0" anchor="t">
            <a:spAutoFit/>
          </a:bodyPr>
          <a:lstStyle/>
          <a:p>
            <a:pPr algn="ctr">
              <a:lnSpc>
                <a:spcPts val="2336"/>
              </a:lnSpc>
            </a:pPr>
            <a:r>
              <a:rPr lang="en-US" sz="1825">
                <a:solidFill>
                  <a:srgbClr val="343432"/>
                </a:solidFill>
                <a:latin typeface="Open Sauce"/>
              </a:rPr>
              <a:t>Emphasized pedestrian safety by highlighting "Struck pedestrian (On Road)" accidents.</a:t>
            </a:r>
          </a:p>
          <a:p>
            <a:pPr marL="0" lvl="0" indent="0" algn="ctr">
              <a:lnSpc>
                <a:spcPts val="2336"/>
              </a:lnSpc>
              <a:spcBef>
                <a:spcPct val="0"/>
              </a:spcBef>
            </a:pPr>
            <a:endParaRPr lang="en-US" sz="1825">
              <a:solidFill>
                <a:srgbClr val="343432"/>
              </a:solidFill>
              <a:latin typeface="Open Sauce"/>
            </a:endParaRPr>
          </a:p>
        </p:txBody>
      </p:sp>
      <p:sp>
        <p:nvSpPr>
          <p:cNvPr id="62" name="AutoShape 62"/>
          <p:cNvSpPr/>
          <p:nvPr/>
        </p:nvSpPr>
        <p:spPr>
          <a:xfrm>
            <a:off x="1132038" y="7536057"/>
            <a:ext cx="16057920" cy="0"/>
          </a:xfrm>
          <a:prstGeom prst="line">
            <a:avLst/>
          </a:prstGeom>
          <a:ln w="38100" cap="flat">
            <a:solidFill>
              <a:srgbClr val="FFD600"/>
            </a:solidFill>
            <a:prstDash val="solid"/>
            <a:headEnd type="none" w="sm" len="sm"/>
            <a:tailEnd type="none" w="sm" len="sm"/>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grpSp>
        <p:nvGrpSpPr>
          <p:cNvPr id="4" name="Group 4"/>
          <p:cNvGrpSpPr/>
          <p:nvPr/>
        </p:nvGrpSpPr>
        <p:grpSpPr>
          <a:xfrm>
            <a:off x="-2364371" y="-2474096"/>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D600"/>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D600"/>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0" name="Group 10"/>
          <p:cNvGrpSpPr/>
          <p:nvPr/>
        </p:nvGrpSpPr>
        <p:grpSpPr>
          <a:xfrm>
            <a:off x="4856034" y="3348832"/>
            <a:ext cx="8575931" cy="3086100"/>
            <a:chOff x="0" y="0"/>
            <a:chExt cx="2258681" cy="812800"/>
          </a:xfrm>
        </p:grpSpPr>
        <p:sp>
          <p:nvSpPr>
            <p:cNvPr id="11" name="Freeform 11"/>
            <p:cNvSpPr/>
            <p:nvPr/>
          </p:nvSpPr>
          <p:spPr>
            <a:xfrm>
              <a:off x="0" y="0"/>
              <a:ext cx="2258682" cy="812800"/>
            </a:xfrm>
            <a:custGeom>
              <a:avLst/>
              <a:gdLst/>
              <a:ahLst/>
              <a:cxnLst/>
              <a:rect l="l" t="t" r="r" b="b"/>
              <a:pathLst>
                <a:path w="2258682" h="812800">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333F48"/>
            </a:solidFill>
            <a:ln w="66675" cap="rnd">
              <a:solidFill>
                <a:srgbClr val="FFFFFF"/>
              </a:solidFill>
              <a:prstDash val="solid"/>
              <a:round/>
            </a:ln>
          </p:spPr>
          <p:txBody>
            <a:bodyPr/>
            <a:lstStyle/>
            <a:p>
              <a:endParaRPr lang="en-US"/>
            </a:p>
          </p:txBody>
        </p:sp>
        <p:sp>
          <p:nvSpPr>
            <p:cNvPr id="12" name="TextBox 12"/>
            <p:cNvSpPr txBox="1"/>
            <p:nvPr/>
          </p:nvSpPr>
          <p:spPr>
            <a:xfrm>
              <a:off x="0" y="-28575"/>
              <a:ext cx="2258681" cy="84137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3" name="TextBox 13"/>
          <p:cNvSpPr txBox="1"/>
          <p:nvPr/>
        </p:nvSpPr>
        <p:spPr>
          <a:xfrm>
            <a:off x="5317592" y="3553119"/>
            <a:ext cx="7694557" cy="2546903"/>
          </a:xfrm>
          <a:prstGeom prst="rect">
            <a:avLst/>
          </a:prstGeom>
        </p:spPr>
        <p:txBody>
          <a:bodyPr lIns="0" tIns="0" rIns="0" bIns="0" rtlCol="0" anchor="t">
            <a:spAutoFit/>
          </a:bodyPr>
          <a:lstStyle/>
          <a:p>
            <a:pPr algn="ctr">
              <a:lnSpc>
                <a:spcPts val="12056"/>
              </a:lnSpc>
            </a:pPr>
            <a:r>
              <a:rPr lang="en-US" sz="8736">
                <a:solidFill>
                  <a:srgbClr val="FFFFFF"/>
                </a:solidFill>
                <a:latin typeface="Open Sauce Bold"/>
              </a:rPr>
              <a:t>DATA</a:t>
            </a:r>
          </a:p>
          <a:p>
            <a:pPr algn="ctr">
              <a:lnSpc>
                <a:spcPts val="8193"/>
              </a:lnSpc>
              <a:spcBef>
                <a:spcPct val="0"/>
              </a:spcBef>
            </a:pPr>
            <a:r>
              <a:rPr lang="en-US" sz="5937">
                <a:solidFill>
                  <a:srgbClr val="FFFFFF"/>
                </a:solidFill>
                <a:latin typeface="Open Sauce Bold"/>
              </a:rPr>
              <a:t>VISUALIZATIONS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575668" y="805740"/>
            <a:ext cx="12003227" cy="8726728"/>
          </a:xfrm>
          <a:custGeom>
            <a:avLst/>
            <a:gdLst/>
            <a:ahLst/>
            <a:cxnLst/>
            <a:rect l="l" t="t" r="r" b="b"/>
            <a:pathLst>
              <a:path w="12003227" h="8726728">
                <a:moveTo>
                  <a:pt x="0" y="0"/>
                </a:moveTo>
                <a:lnTo>
                  <a:pt x="12003227" y="0"/>
                </a:lnTo>
                <a:lnTo>
                  <a:pt x="12003227" y="8726728"/>
                </a:lnTo>
                <a:lnTo>
                  <a:pt x="0" y="872672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051518" y="2725378"/>
            <a:ext cx="4040683" cy="6532922"/>
          </a:xfrm>
          <a:prstGeom prst="rect">
            <a:avLst/>
          </a:prstGeom>
        </p:spPr>
        <p:txBody>
          <a:bodyPr lIns="0" tIns="0" rIns="0" bIns="0" rtlCol="0" anchor="t">
            <a:spAutoFit/>
          </a:bodyPr>
          <a:lstStyle/>
          <a:p>
            <a:pPr>
              <a:lnSpc>
                <a:spcPts val="3961"/>
              </a:lnSpc>
              <a:spcBef>
                <a:spcPct val="0"/>
              </a:spcBef>
            </a:pPr>
            <a:r>
              <a:rPr lang="en-US" sz="3094">
                <a:solidFill>
                  <a:srgbClr val="000000"/>
                </a:solidFill>
                <a:latin typeface="Open Sauce"/>
              </a:rPr>
              <a:t>The map displays the crash locations marked with the icon which allows users to explore the map. By clicking on markers to view specific crash details, and gain insights into the geographical distribution of accidents. </a:t>
            </a:r>
          </a:p>
        </p:txBody>
      </p:sp>
      <p:sp>
        <p:nvSpPr>
          <p:cNvPr id="4" name="TextBox 4"/>
          <p:cNvSpPr txBox="1"/>
          <p:nvPr/>
        </p:nvSpPr>
        <p:spPr>
          <a:xfrm>
            <a:off x="12906096" y="586665"/>
            <a:ext cx="5074441" cy="1949154"/>
          </a:xfrm>
          <a:prstGeom prst="rect">
            <a:avLst/>
          </a:prstGeom>
        </p:spPr>
        <p:txBody>
          <a:bodyPr lIns="0" tIns="0" rIns="0" bIns="0" rtlCol="0" anchor="t">
            <a:spAutoFit/>
          </a:bodyPr>
          <a:lstStyle/>
          <a:p>
            <a:pPr marL="0" lvl="0" indent="0" algn="l">
              <a:lnSpc>
                <a:spcPts val="16061"/>
              </a:lnSpc>
              <a:spcBef>
                <a:spcPct val="0"/>
              </a:spcBef>
            </a:pPr>
            <a:r>
              <a:rPr lang="en-US" sz="11472" spc="-229">
                <a:solidFill>
                  <a:srgbClr val="191919"/>
                </a:solidFill>
                <a:latin typeface="Open Sauce Bold"/>
              </a:rPr>
              <a:t>MAP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9832433" y="-339559"/>
            <a:ext cx="8956821" cy="11772679"/>
            <a:chOff x="0" y="0"/>
            <a:chExt cx="2171400" cy="2854048"/>
          </a:xfrm>
        </p:grpSpPr>
        <p:sp>
          <p:nvSpPr>
            <p:cNvPr id="3" name="Freeform 3"/>
            <p:cNvSpPr/>
            <p:nvPr/>
          </p:nvSpPr>
          <p:spPr>
            <a:xfrm>
              <a:off x="0" y="0"/>
              <a:ext cx="2171400" cy="2854048"/>
            </a:xfrm>
            <a:custGeom>
              <a:avLst/>
              <a:gdLst/>
              <a:ahLst/>
              <a:cxnLst/>
              <a:rect l="l" t="t" r="r" b="b"/>
              <a:pathLst>
                <a:path w="2171400" h="2854048">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333F48"/>
            </a:solidFill>
            <a:ln cap="rnd">
              <a:noFill/>
              <a:prstDash val="solid"/>
              <a:round/>
            </a:ln>
          </p:spPr>
          <p:txBody>
            <a:bodyPr/>
            <a:lstStyle/>
            <a:p>
              <a:endParaRPr lang="en-US"/>
            </a:p>
          </p:txBody>
        </p:sp>
        <p:sp>
          <p:nvSpPr>
            <p:cNvPr id="4" name="TextBox 4"/>
            <p:cNvSpPr txBox="1"/>
            <p:nvPr/>
          </p:nvSpPr>
          <p:spPr>
            <a:xfrm>
              <a:off x="0" y="-19050"/>
              <a:ext cx="2171400"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8336409" y="447942"/>
            <a:ext cx="9087285" cy="9391115"/>
          </a:xfrm>
          <a:custGeom>
            <a:avLst/>
            <a:gdLst/>
            <a:ahLst/>
            <a:cxnLst/>
            <a:rect l="l" t="t" r="r" b="b"/>
            <a:pathLst>
              <a:path w="9087285" h="9391115">
                <a:moveTo>
                  <a:pt x="0" y="0"/>
                </a:moveTo>
                <a:lnTo>
                  <a:pt x="9087285" y="0"/>
                </a:lnTo>
                <a:lnTo>
                  <a:pt x="9087285" y="9391116"/>
                </a:lnTo>
                <a:lnTo>
                  <a:pt x="0" y="939111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484334" y="2291950"/>
            <a:ext cx="6367334" cy="973600"/>
          </a:xfrm>
          <a:prstGeom prst="rect">
            <a:avLst/>
          </a:prstGeom>
        </p:spPr>
        <p:txBody>
          <a:bodyPr wrap="square" lIns="0" tIns="0" rIns="0" bIns="0" rtlCol="0" anchor="t">
            <a:spAutoFit/>
          </a:bodyPr>
          <a:lstStyle/>
          <a:p>
            <a:pPr marL="0" lvl="0" indent="0" algn="l">
              <a:lnSpc>
                <a:spcPts val="8324"/>
              </a:lnSpc>
              <a:spcBef>
                <a:spcPct val="0"/>
              </a:spcBef>
            </a:pPr>
            <a:r>
              <a:rPr lang="en-US" sz="5946" spc="-118" dirty="0">
                <a:solidFill>
                  <a:srgbClr val="191919"/>
                </a:solidFill>
                <a:latin typeface="Open Sauce Bold"/>
              </a:rPr>
              <a:t>PIE CHART</a:t>
            </a:r>
          </a:p>
        </p:txBody>
      </p:sp>
      <p:sp>
        <p:nvSpPr>
          <p:cNvPr id="7" name="TextBox 7"/>
          <p:cNvSpPr txBox="1"/>
          <p:nvPr/>
        </p:nvSpPr>
        <p:spPr>
          <a:xfrm>
            <a:off x="1577512" y="3411465"/>
            <a:ext cx="6274156" cy="6163867"/>
          </a:xfrm>
          <a:prstGeom prst="rect">
            <a:avLst/>
          </a:prstGeom>
        </p:spPr>
        <p:txBody>
          <a:bodyPr lIns="0" tIns="0" rIns="0" bIns="0" rtlCol="0" anchor="t">
            <a:spAutoFit/>
          </a:bodyPr>
          <a:lstStyle/>
          <a:p>
            <a:pPr>
              <a:lnSpc>
                <a:spcPts val="3805"/>
              </a:lnSpc>
            </a:pPr>
            <a:r>
              <a:rPr lang="en-US" sz="2553" spc="40" dirty="0">
                <a:solidFill>
                  <a:srgbClr val="191919"/>
                </a:solidFill>
                <a:latin typeface="Open Sauce"/>
              </a:rPr>
              <a:t>The pie chart highlights the prominence of "Struck Pedestrian (On Road)" incidents, showing the imperative for enhanced pedestrian safety measures.</a:t>
            </a:r>
          </a:p>
          <a:p>
            <a:pPr>
              <a:lnSpc>
                <a:spcPts val="3805"/>
              </a:lnSpc>
            </a:pPr>
            <a:endParaRPr lang="en-US" sz="2553" spc="40" dirty="0">
              <a:solidFill>
                <a:srgbClr val="191919"/>
              </a:solidFill>
              <a:latin typeface="Open Sauce"/>
            </a:endParaRPr>
          </a:p>
          <a:p>
            <a:pPr>
              <a:lnSpc>
                <a:spcPts val="3805"/>
              </a:lnSpc>
            </a:pPr>
            <a:r>
              <a:rPr lang="en-US" sz="2553" spc="40" dirty="0">
                <a:solidFill>
                  <a:srgbClr val="191919"/>
                </a:solidFill>
                <a:latin typeface="Open Sauce"/>
              </a:rPr>
              <a:t>This visual representation is derived from comprehensive crash data analysis, placing significant emphasis on fostering awareness and advocating for proactive measures to augment pedestrian safety.</a:t>
            </a:r>
          </a:p>
          <a:p>
            <a:pPr marL="0" lvl="0" indent="0">
              <a:lnSpc>
                <a:spcPts val="3805"/>
              </a:lnSpc>
            </a:pPr>
            <a:endParaRPr lang="en-US" sz="2553" spc="40" dirty="0">
              <a:solidFill>
                <a:srgbClr val="191919"/>
              </a:solidFill>
              <a:latin typeface="Open Sauce"/>
            </a:endParaRPr>
          </a:p>
        </p:txBody>
      </p:sp>
      <p:grpSp>
        <p:nvGrpSpPr>
          <p:cNvPr id="8" name="Group 8"/>
          <p:cNvGrpSpPr/>
          <p:nvPr/>
        </p:nvGrpSpPr>
        <p:grpSpPr>
          <a:xfrm>
            <a:off x="-2315897" y="-3350972"/>
            <a:ext cx="5578401" cy="557840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D600"/>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1" name="Group 11"/>
          <p:cNvGrpSpPr/>
          <p:nvPr/>
        </p:nvGrpSpPr>
        <p:grpSpPr>
          <a:xfrm>
            <a:off x="580866" y="3378121"/>
            <a:ext cx="47625" cy="5880179"/>
            <a:chOff x="0" y="0"/>
            <a:chExt cx="12543" cy="1548689"/>
          </a:xfrm>
        </p:grpSpPr>
        <p:sp>
          <p:nvSpPr>
            <p:cNvPr id="12" name="Freeform 12"/>
            <p:cNvSpPr/>
            <p:nvPr/>
          </p:nvSpPr>
          <p:spPr>
            <a:xfrm>
              <a:off x="0" y="0"/>
              <a:ext cx="12543" cy="1548689"/>
            </a:xfrm>
            <a:custGeom>
              <a:avLst/>
              <a:gdLst/>
              <a:ahLst/>
              <a:cxnLst/>
              <a:rect l="l" t="t" r="r" b="b"/>
              <a:pathLst>
                <a:path w="12543" h="1548689">
                  <a:moveTo>
                    <a:pt x="0" y="0"/>
                  </a:moveTo>
                  <a:lnTo>
                    <a:pt x="12543" y="0"/>
                  </a:lnTo>
                  <a:lnTo>
                    <a:pt x="12543" y="1548689"/>
                  </a:lnTo>
                  <a:lnTo>
                    <a:pt x="0" y="1548689"/>
                  </a:lnTo>
                  <a:close/>
                </a:path>
              </a:pathLst>
            </a:custGeom>
            <a:solidFill>
              <a:srgbClr val="123D33"/>
            </a:solidFill>
            <a:ln cap="sq">
              <a:noFill/>
              <a:prstDash val="solid"/>
              <a:miter/>
            </a:ln>
          </p:spPr>
          <p:txBody>
            <a:bodyPr/>
            <a:lstStyle/>
            <a:p>
              <a:endParaRPr lang="en-US"/>
            </a:p>
          </p:txBody>
        </p:sp>
        <p:sp>
          <p:nvSpPr>
            <p:cNvPr id="13" name="TextBox 13"/>
            <p:cNvSpPr txBox="1"/>
            <p:nvPr/>
          </p:nvSpPr>
          <p:spPr>
            <a:xfrm>
              <a:off x="0" y="-19050"/>
              <a:ext cx="12543" cy="1567739"/>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4" name="Group 14"/>
          <p:cNvGrpSpPr/>
          <p:nvPr/>
        </p:nvGrpSpPr>
        <p:grpSpPr>
          <a:xfrm>
            <a:off x="83649" y="9093789"/>
            <a:ext cx="1010697" cy="101069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D600"/>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8834" y="504600"/>
            <a:ext cx="8872226" cy="1518937"/>
          </a:xfrm>
          <a:prstGeom prst="rect">
            <a:avLst/>
          </a:prstGeom>
        </p:spPr>
        <p:txBody>
          <a:bodyPr lIns="0" tIns="0" rIns="0" bIns="0" rtlCol="0" anchor="t">
            <a:spAutoFit/>
          </a:bodyPr>
          <a:lstStyle/>
          <a:p>
            <a:pPr marL="0" lvl="0" indent="0" algn="l">
              <a:lnSpc>
                <a:spcPts val="12395"/>
              </a:lnSpc>
              <a:spcBef>
                <a:spcPct val="0"/>
              </a:spcBef>
            </a:pPr>
            <a:r>
              <a:rPr lang="en-US" sz="8853" spc="-177">
                <a:solidFill>
                  <a:srgbClr val="191919"/>
                </a:solidFill>
                <a:latin typeface="Open Sauce Bold"/>
              </a:rPr>
              <a:t>BAR CHART </a:t>
            </a:r>
          </a:p>
        </p:txBody>
      </p:sp>
      <p:sp>
        <p:nvSpPr>
          <p:cNvPr id="3" name="TextBox 3"/>
          <p:cNvSpPr txBox="1"/>
          <p:nvPr/>
        </p:nvSpPr>
        <p:spPr>
          <a:xfrm>
            <a:off x="4721894" y="2584092"/>
            <a:ext cx="6051326" cy="6941236"/>
          </a:xfrm>
          <a:prstGeom prst="rect">
            <a:avLst/>
          </a:prstGeom>
        </p:spPr>
        <p:txBody>
          <a:bodyPr lIns="0" tIns="0" rIns="0" bIns="0" rtlCol="0" anchor="t">
            <a:spAutoFit/>
          </a:bodyPr>
          <a:lstStyle/>
          <a:p>
            <a:pPr>
              <a:lnSpc>
                <a:spcPts val="4597"/>
              </a:lnSpc>
            </a:pPr>
            <a:r>
              <a:rPr lang="en-US" sz="3065">
                <a:solidFill>
                  <a:srgbClr val="343432"/>
                </a:solidFill>
                <a:latin typeface="Open Sauce"/>
              </a:rPr>
              <a:t>This chart enables easy comparison of crash type frequencies, aiding in the identification of common types and offering insights for safety assessments and decision-making. However, the specific insights drawn from the chart depend on the dataset's content, which is not provided in the code.</a:t>
            </a:r>
          </a:p>
          <a:p>
            <a:pPr marL="0" lvl="0" indent="0">
              <a:lnSpc>
                <a:spcPts val="4597"/>
              </a:lnSpc>
            </a:pPr>
            <a:endParaRPr lang="en-US" sz="3065">
              <a:solidFill>
                <a:srgbClr val="343432"/>
              </a:solidFill>
              <a:latin typeface="Open Sauce"/>
            </a:endParaRPr>
          </a:p>
        </p:txBody>
      </p:sp>
      <p:grpSp>
        <p:nvGrpSpPr>
          <p:cNvPr id="4" name="Group 4"/>
          <p:cNvGrpSpPr/>
          <p:nvPr/>
        </p:nvGrpSpPr>
        <p:grpSpPr>
          <a:xfrm>
            <a:off x="638184" y="2464507"/>
            <a:ext cx="10569789" cy="7187701"/>
            <a:chOff x="0" y="0"/>
            <a:chExt cx="2908915" cy="1978130"/>
          </a:xfrm>
        </p:grpSpPr>
        <p:sp>
          <p:nvSpPr>
            <p:cNvPr id="5" name="Freeform 5"/>
            <p:cNvSpPr/>
            <p:nvPr/>
          </p:nvSpPr>
          <p:spPr>
            <a:xfrm>
              <a:off x="0" y="0"/>
              <a:ext cx="2908915" cy="1978130"/>
            </a:xfrm>
            <a:custGeom>
              <a:avLst/>
              <a:gdLst/>
              <a:ahLst/>
              <a:cxnLst/>
              <a:rect l="l" t="t" r="r" b="b"/>
              <a:pathLst>
                <a:path w="2908915" h="1978130">
                  <a:moveTo>
                    <a:pt x="37355" y="0"/>
                  </a:moveTo>
                  <a:lnTo>
                    <a:pt x="2871560" y="0"/>
                  </a:lnTo>
                  <a:cubicBezTo>
                    <a:pt x="2892191" y="0"/>
                    <a:pt x="2908915" y="16725"/>
                    <a:pt x="2908915" y="37355"/>
                  </a:cubicBezTo>
                  <a:lnTo>
                    <a:pt x="2908915" y="1940774"/>
                  </a:lnTo>
                  <a:cubicBezTo>
                    <a:pt x="2908915" y="1961405"/>
                    <a:pt x="2892191" y="1978130"/>
                    <a:pt x="2871560" y="1978130"/>
                  </a:cubicBezTo>
                  <a:lnTo>
                    <a:pt x="37355" y="1978130"/>
                  </a:lnTo>
                  <a:cubicBezTo>
                    <a:pt x="16725" y="1978130"/>
                    <a:pt x="0" y="1961405"/>
                    <a:pt x="0" y="1940774"/>
                  </a:cubicBezTo>
                  <a:lnTo>
                    <a:pt x="0" y="37355"/>
                  </a:lnTo>
                  <a:cubicBezTo>
                    <a:pt x="0" y="16725"/>
                    <a:pt x="16725" y="0"/>
                    <a:pt x="37355" y="0"/>
                  </a:cubicBezTo>
                  <a:close/>
                </a:path>
              </a:pathLst>
            </a:custGeom>
            <a:solidFill>
              <a:srgbClr val="8D8D8D"/>
            </a:solidFill>
          </p:spPr>
          <p:txBody>
            <a:bodyPr/>
            <a:lstStyle/>
            <a:p>
              <a:endParaRPr lang="en-US"/>
            </a:p>
          </p:txBody>
        </p:sp>
        <p:sp>
          <p:nvSpPr>
            <p:cNvPr id="6" name="TextBox 6"/>
            <p:cNvSpPr txBox="1"/>
            <p:nvPr/>
          </p:nvSpPr>
          <p:spPr>
            <a:xfrm>
              <a:off x="0" y="-9525"/>
              <a:ext cx="2908915" cy="1987655"/>
            </a:xfrm>
            <a:prstGeom prst="rect">
              <a:avLst/>
            </a:prstGeom>
          </p:spPr>
          <p:txBody>
            <a:bodyPr lIns="50800" tIns="50800" rIns="50800" bIns="50800" rtlCol="0" anchor="ctr"/>
            <a:lstStyle/>
            <a:p>
              <a:pPr algn="ctr">
                <a:lnSpc>
                  <a:spcPts val="2336"/>
                </a:lnSpc>
              </a:pPr>
              <a:endParaRPr/>
            </a:p>
          </p:txBody>
        </p:sp>
      </p:grpSp>
      <p:sp>
        <p:nvSpPr>
          <p:cNvPr id="7" name="Freeform 7"/>
          <p:cNvSpPr/>
          <p:nvPr/>
        </p:nvSpPr>
        <p:spPr>
          <a:xfrm>
            <a:off x="978834" y="2682641"/>
            <a:ext cx="9915571" cy="6727794"/>
          </a:xfrm>
          <a:custGeom>
            <a:avLst/>
            <a:gdLst/>
            <a:ahLst/>
            <a:cxnLst/>
            <a:rect l="l" t="t" r="r" b="b"/>
            <a:pathLst>
              <a:path w="9915571" h="6727794">
                <a:moveTo>
                  <a:pt x="0" y="0"/>
                </a:moveTo>
                <a:lnTo>
                  <a:pt x="9915571" y="0"/>
                </a:lnTo>
                <a:lnTo>
                  <a:pt x="9915571" y="6727794"/>
                </a:lnTo>
                <a:lnTo>
                  <a:pt x="0" y="6727794"/>
                </a:lnTo>
                <a:lnTo>
                  <a:pt x="0" y="0"/>
                </a:lnTo>
                <a:close/>
              </a:path>
            </a:pathLst>
          </a:custGeom>
          <a:blipFill>
            <a:blip r:embed="rId2"/>
            <a:stretch>
              <a:fillRect/>
            </a:stretch>
          </a:blipFill>
        </p:spPr>
        <p:txBody>
          <a:bodyPr/>
          <a:lstStyle/>
          <a:p>
            <a:endParaRPr lang="en-US"/>
          </a:p>
        </p:txBody>
      </p:sp>
      <p:grpSp>
        <p:nvGrpSpPr>
          <p:cNvPr id="8" name="Group 8"/>
          <p:cNvGrpSpPr/>
          <p:nvPr/>
        </p:nvGrpSpPr>
        <p:grpSpPr>
          <a:xfrm rot="-5400000">
            <a:off x="4267037" y="-1041271"/>
            <a:ext cx="122373" cy="6404442"/>
            <a:chOff x="0" y="0"/>
            <a:chExt cx="20803" cy="1088751"/>
          </a:xfrm>
        </p:grpSpPr>
        <p:sp>
          <p:nvSpPr>
            <p:cNvPr id="9" name="Freeform 9"/>
            <p:cNvSpPr/>
            <p:nvPr/>
          </p:nvSpPr>
          <p:spPr>
            <a:xfrm>
              <a:off x="0" y="0"/>
              <a:ext cx="20803" cy="1088751"/>
            </a:xfrm>
            <a:custGeom>
              <a:avLst/>
              <a:gdLst/>
              <a:ahLst/>
              <a:cxnLst/>
              <a:rect l="l" t="t" r="r" b="b"/>
              <a:pathLst>
                <a:path w="20803" h="1088751">
                  <a:moveTo>
                    <a:pt x="0" y="0"/>
                  </a:moveTo>
                  <a:lnTo>
                    <a:pt x="20803" y="0"/>
                  </a:lnTo>
                  <a:lnTo>
                    <a:pt x="20803" y="1088751"/>
                  </a:lnTo>
                  <a:lnTo>
                    <a:pt x="0" y="1088751"/>
                  </a:lnTo>
                  <a:close/>
                </a:path>
              </a:pathLst>
            </a:custGeom>
            <a:solidFill>
              <a:srgbClr val="FFD600"/>
            </a:solidFill>
            <a:ln cap="sq">
              <a:noFill/>
              <a:prstDash val="solid"/>
              <a:miter/>
            </a:ln>
          </p:spPr>
          <p:txBody>
            <a:bodyPr/>
            <a:lstStyle/>
            <a:p>
              <a:endParaRPr lang="en-US"/>
            </a:p>
          </p:txBody>
        </p:sp>
        <p:sp>
          <p:nvSpPr>
            <p:cNvPr id="10" name="TextBox 10"/>
            <p:cNvSpPr txBox="1"/>
            <p:nvPr/>
          </p:nvSpPr>
          <p:spPr>
            <a:xfrm>
              <a:off x="0" y="-19050"/>
              <a:ext cx="20803" cy="110780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11731590" y="637950"/>
            <a:ext cx="6276507" cy="8441650"/>
          </a:xfrm>
          <a:prstGeom prst="rect">
            <a:avLst/>
          </a:prstGeom>
        </p:spPr>
        <p:txBody>
          <a:bodyPr lIns="0" tIns="0" rIns="0" bIns="0" rtlCol="0" anchor="t">
            <a:spAutoFit/>
          </a:bodyPr>
          <a:lstStyle/>
          <a:p>
            <a:pPr>
              <a:lnSpc>
                <a:spcPts val="4793"/>
              </a:lnSpc>
              <a:spcBef>
                <a:spcPct val="0"/>
              </a:spcBef>
            </a:pPr>
            <a:r>
              <a:rPr lang="en-US" sz="3686">
                <a:solidFill>
                  <a:srgbClr val="000000"/>
                </a:solidFill>
                <a:latin typeface="Open Sauce"/>
              </a:rPr>
              <a:t>The bar chart shows various categories of accidents, providing valuable insights for safety assessments and informed decision-making. It is essential to note that the specificity of insights derived from the chart is contingent upon the content of the dataset, which regrettably is not included in the provided code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31" y="1774411"/>
            <a:ext cx="15853469" cy="8264966"/>
            <a:chOff x="0" y="0"/>
            <a:chExt cx="4363039" cy="2274604"/>
          </a:xfrm>
        </p:grpSpPr>
        <p:sp>
          <p:nvSpPr>
            <p:cNvPr id="3" name="Freeform 3"/>
            <p:cNvSpPr/>
            <p:nvPr/>
          </p:nvSpPr>
          <p:spPr>
            <a:xfrm>
              <a:off x="0" y="0"/>
              <a:ext cx="4363039" cy="2274604"/>
            </a:xfrm>
            <a:custGeom>
              <a:avLst/>
              <a:gdLst/>
              <a:ahLst/>
              <a:cxnLst/>
              <a:rect l="l" t="t" r="r" b="b"/>
              <a:pathLst>
                <a:path w="4363039" h="2274604">
                  <a:moveTo>
                    <a:pt x="24905" y="0"/>
                  </a:moveTo>
                  <a:lnTo>
                    <a:pt x="4338133" y="0"/>
                  </a:lnTo>
                  <a:cubicBezTo>
                    <a:pt x="4351888" y="0"/>
                    <a:pt x="4363039" y="11151"/>
                    <a:pt x="4363039" y="24905"/>
                  </a:cubicBezTo>
                  <a:lnTo>
                    <a:pt x="4363039" y="2249699"/>
                  </a:lnTo>
                  <a:cubicBezTo>
                    <a:pt x="4363039" y="2256304"/>
                    <a:pt x="4360415" y="2262639"/>
                    <a:pt x="4355744" y="2267309"/>
                  </a:cubicBezTo>
                  <a:cubicBezTo>
                    <a:pt x="4351074" y="2271980"/>
                    <a:pt x="4344739" y="2274604"/>
                    <a:pt x="4338133" y="2274604"/>
                  </a:cubicBezTo>
                  <a:lnTo>
                    <a:pt x="24905" y="2274604"/>
                  </a:lnTo>
                  <a:cubicBezTo>
                    <a:pt x="18300" y="2274604"/>
                    <a:pt x="11965" y="2271980"/>
                    <a:pt x="7295" y="2267309"/>
                  </a:cubicBezTo>
                  <a:cubicBezTo>
                    <a:pt x="2624" y="2262639"/>
                    <a:pt x="0" y="2256304"/>
                    <a:pt x="0" y="2249699"/>
                  </a:cubicBezTo>
                  <a:lnTo>
                    <a:pt x="0" y="24905"/>
                  </a:lnTo>
                  <a:cubicBezTo>
                    <a:pt x="0" y="18300"/>
                    <a:pt x="2624" y="11965"/>
                    <a:pt x="7295" y="7295"/>
                  </a:cubicBezTo>
                  <a:cubicBezTo>
                    <a:pt x="11965" y="2624"/>
                    <a:pt x="18300" y="0"/>
                    <a:pt x="24905" y="0"/>
                  </a:cubicBezTo>
                  <a:close/>
                </a:path>
              </a:pathLst>
            </a:custGeom>
            <a:solidFill>
              <a:srgbClr val="F9C639"/>
            </a:solidFill>
          </p:spPr>
          <p:txBody>
            <a:bodyPr/>
            <a:lstStyle/>
            <a:p>
              <a:endParaRPr lang="en-US"/>
            </a:p>
          </p:txBody>
        </p:sp>
        <p:sp>
          <p:nvSpPr>
            <p:cNvPr id="4" name="TextBox 4"/>
            <p:cNvSpPr txBox="1"/>
            <p:nvPr/>
          </p:nvSpPr>
          <p:spPr>
            <a:xfrm>
              <a:off x="0" y="-9525"/>
              <a:ext cx="4363039" cy="2284129"/>
            </a:xfrm>
            <a:prstGeom prst="rect">
              <a:avLst/>
            </a:prstGeom>
          </p:spPr>
          <p:txBody>
            <a:bodyPr lIns="50800" tIns="50800" rIns="50800" bIns="50800" rtlCol="0" anchor="ctr"/>
            <a:lstStyle/>
            <a:p>
              <a:pPr algn="ctr">
                <a:lnSpc>
                  <a:spcPts val="2336"/>
                </a:lnSpc>
              </a:pPr>
              <a:endParaRPr/>
            </a:p>
          </p:txBody>
        </p:sp>
      </p:grpSp>
      <p:sp>
        <p:nvSpPr>
          <p:cNvPr id="5" name="Freeform 5"/>
          <p:cNvSpPr/>
          <p:nvPr/>
        </p:nvSpPr>
        <p:spPr>
          <a:xfrm>
            <a:off x="1726723" y="2098929"/>
            <a:ext cx="15181325" cy="7711362"/>
          </a:xfrm>
          <a:custGeom>
            <a:avLst/>
            <a:gdLst/>
            <a:ahLst/>
            <a:cxnLst/>
            <a:rect l="l" t="t" r="r" b="b"/>
            <a:pathLst>
              <a:path w="15181325" h="7711362">
                <a:moveTo>
                  <a:pt x="0" y="0"/>
                </a:moveTo>
                <a:lnTo>
                  <a:pt x="15181325" y="0"/>
                </a:lnTo>
                <a:lnTo>
                  <a:pt x="15181325" y="7711362"/>
                </a:lnTo>
                <a:lnTo>
                  <a:pt x="0" y="7711362"/>
                </a:lnTo>
                <a:lnTo>
                  <a:pt x="0" y="0"/>
                </a:lnTo>
                <a:close/>
              </a:path>
            </a:pathLst>
          </a:custGeom>
          <a:blipFill>
            <a:blip r:embed="rId2"/>
            <a:stretch>
              <a:fillRect/>
            </a:stretch>
          </a:blipFill>
          <a:ln cap="sq">
            <a:noFill/>
            <a:prstDash val="solid"/>
            <a:miter/>
          </a:ln>
        </p:spPr>
        <p:txBody>
          <a:bodyPr/>
          <a:lstStyle/>
          <a:p>
            <a:endParaRPr lang="en-US"/>
          </a:p>
        </p:txBody>
      </p:sp>
      <p:sp>
        <p:nvSpPr>
          <p:cNvPr id="6" name="TextBox 6"/>
          <p:cNvSpPr txBox="1"/>
          <p:nvPr/>
        </p:nvSpPr>
        <p:spPr>
          <a:xfrm>
            <a:off x="380334" y="9433"/>
            <a:ext cx="5246602" cy="1631629"/>
          </a:xfrm>
          <a:prstGeom prst="rect">
            <a:avLst/>
          </a:prstGeom>
        </p:spPr>
        <p:txBody>
          <a:bodyPr lIns="0" tIns="0" rIns="0" bIns="0" rtlCol="0" anchor="t">
            <a:spAutoFit/>
          </a:bodyPr>
          <a:lstStyle/>
          <a:p>
            <a:pPr marL="0" lvl="0" indent="0" algn="l">
              <a:lnSpc>
                <a:spcPts val="13130"/>
              </a:lnSpc>
            </a:pPr>
            <a:r>
              <a:rPr lang="en-US" sz="10022" spc="681">
                <a:solidFill>
                  <a:srgbClr val="191919"/>
                </a:solidFill>
                <a:latin typeface="Open Sauce Bold"/>
              </a:rPr>
              <a:t>LINEAR </a:t>
            </a:r>
          </a:p>
        </p:txBody>
      </p:sp>
      <p:sp>
        <p:nvSpPr>
          <p:cNvPr id="7" name="TextBox 7"/>
          <p:cNvSpPr txBox="1"/>
          <p:nvPr/>
        </p:nvSpPr>
        <p:spPr>
          <a:xfrm>
            <a:off x="5865061" y="486859"/>
            <a:ext cx="12260720" cy="751442"/>
          </a:xfrm>
          <a:prstGeom prst="rect">
            <a:avLst/>
          </a:prstGeom>
        </p:spPr>
        <p:txBody>
          <a:bodyPr lIns="0" tIns="0" rIns="0" bIns="0" rtlCol="0" anchor="t">
            <a:spAutoFit/>
          </a:bodyPr>
          <a:lstStyle/>
          <a:p>
            <a:pPr algn="ctr">
              <a:lnSpc>
                <a:spcPts val="3030"/>
              </a:lnSpc>
              <a:spcBef>
                <a:spcPct val="0"/>
              </a:spcBef>
            </a:pPr>
            <a:r>
              <a:rPr lang="en-US" sz="2331">
                <a:solidFill>
                  <a:srgbClr val="191919"/>
                </a:solidFill>
                <a:latin typeface="Open Sauce"/>
              </a:rPr>
              <a:t>The different line charts effectively show crash trends over time and allows you to understand the different types of accidents and their relation to time and frequency.</a:t>
            </a:r>
          </a:p>
        </p:txBody>
      </p:sp>
      <p:sp>
        <p:nvSpPr>
          <p:cNvPr id="8" name="AutoShape 8"/>
          <p:cNvSpPr/>
          <p:nvPr/>
        </p:nvSpPr>
        <p:spPr>
          <a:xfrm flipH="1">
            <a:off x="5674561" y="236999"/>
            <a:ext cx="0" cy="1281271"/>
          </a:xfrm>
          <a:prstGeom prst="line">
            <a:avLst/>
          </a:prstGeom>
          <a:ln w="38100" cap="flat">
            <a:solidFill>
              <a:srgbClr val="F9C639"/>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4157</TotalTime>
  <Words>771</Words>
  <Application>Microsoft Macintosh PowerPoint</Application>
  <PresentationFormat>Custom</PresentationFormat>
  <Paragraphs>46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Open Sauce Bold</vt:lpstr>
      <vt:lpstr>Open Sauce</vt:lpstr>
      <vt:lpstr>Arial</vt:lpstr>
      <vt:lpstr>Calibri</vt:lpstr>
      <vt:lpstr>Open Sauce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Pedestrian Crashes PPT</dc:title>
  <cp:lastModifiedBy>shaza ali</cp:lastModifiedBy>
  <cp:revision>4</cp:revision>
  <dcterms:created xsi:type="dcterms:W3CDTF">2006-08-16T00:00:00Z</dcterms:created>
  <dcterms:modified xsi:type="dcterms:W3CDTF">2024-01-08T01:28:04Z</dcterms:modified>
  <dc:identifier>DAF4-RRsKLM</dc:identifier>
</cp:coreProperties>
</file>